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C2A5-D33C-4D44-9FE0-A48B426CBBEC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43A5B-CA3B-4429-AA3B-45CF90DC5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7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5224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fld id="{8639A633-7773-4F61-90EB-C909CF67F75B}" type="slidenum">
              <a:rPr lang="zh-CN" altLang="en-US" sz="1200">
                <a:ea typeface="宋体" panose="02010600030101010101" pitchFamily="2" charset="-122"/>
              </a:rPr>
              <a:pPr algn="r"/>
              <a:t>15</a:t>
            </a:fld>
            <a:endParaRPr lang="en-US" altLang="zh-CN" sz="12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58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2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3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6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0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3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5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4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55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FE2-C9EB-4C23-985E-A42DF1D164C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D658-2DF3-44FC-978B-2744926E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92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notesSlide" Target="../notesSlides/notesSlide2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83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3"/>
          <p:cNvGrpSpPr>
            <a:grpSpLocks/>
          </p:cNvGrpSpPr>
          <p:nvPr/>
        </p:nvGrpSpPr>
        <p:grpSpPr bwMode="auto">
          <a:xfrm>
            <a:off x="127795" y="608014"/>
            <a:ext cx="12087225" cy="5564187"/>
            <a:chOff x="199" y="958"/>
            <a:chExt cx="19035" cy="8763"/>
          </a:xfrm>
        </p:grpSpPr>
        <p:sp>
          <p:nvSpPr>
            <p:cNvPr id="67586" name="内容占位符 2"/>
            <p:cNvSpPr>
              <a:spLocks noChangeArrowheads="1"/>
            </p:cNvSpPr>
            <p:nvPr/>
          </p:nvSpPr>
          <p:spPr bwMode="auto">
            <a:xfrm>
              <a:off x="1302" y="958"/>
              <a:ext cx="15463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19" tIns="45509" rIns="91019" bIns="4550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/>
                <a:t>基于工作量清单的考核性诊断流程图（以某个任务为例）</a:t>
              </a:r>
            </a:p>
          </p:txBody>
        </p:sp>
        <p:sp>
          <p:nvSpPr>
            <p:cNvPr id="18435" name="左箭头 35"/>
            <p:cNvSpPr/>
            <p:nvPr/>
          </p:nvSpPr>
          <p:spPr>
            <a:xfrm rot="16200000" flipV="1">
              <a:off x="16151" y="5496"/>
              <a:ext cx="3060" cy="625"/>
            </a:xfrm>
            <a:prstGeom prst="leftArrow">
              <a:avLst>
                <a:gd name="adj1" fmla="val 50000"/>
                <a:gd name="adj2" fmla="val 49480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36" name="圆角矩形 3"/>
            <p:cNvSpPr/>
            <p:nvPr/>
          </p:nvSpPr>
          <p:spPr>
            <a:xfrm>
              <a:off x="199" y="3911"/>
              <a:ext cx="2423" cy="8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任务目标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37" name="圆角矩形 4"/>
            <p:cNvSpPr/>
            <p:nvPr/>
          </p:nvSpPr>
          <p:spPr>
            <a:xfrm>
              <a:off x="3409" y="3956"/>
              <a:ext cx="2043" cy="7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任务标准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38" name="圆角矩形 6"/>
            <p:cNvSpPr/>
            <p:nvPr/>
          </p:nvSpPr>
          <p:spPr>
            <a:xfrm>
              <a:off x="6279" y="3936"/>
              <a:ext cx="2260" cy="8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任务执行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39" name="圆角矩形 7"/>
            <p:cNvSpPr/>
            <p:nvPr/>
          </p:nvSpPr>
          <p:spPr>
            <a:xfrm>
              <a:off x="9259" y="5158"/>
              <a:ext cx="2170" cy="5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solidFill>
                    <a:srgbClr val="FF0000"/>
                  </a:solidFill>
                  <a:latin typeface="微软雅黑" panose="020B0503020204020204" pitchFamily="34" charset="-122"/>
                  <a:cs typeface="+mn-ea"/>
                </a:rPr>
                <a:t>未完成</a:t>
              </a:r>
              <a:endParaRPr lang="zh-CN" altLang="en-US" sz="1955" b="1" noProof="1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440" name="圆角矩形 9"/>
            <p:cNvSpPr/>
            <p:nvPr/>
          </p:nvSpPr>
          <p:spPr>
            <a:xfrm>
              <a:off x="9189" y="7268"/>
              <a:ext cx="2773" cy="7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部门分析改进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41" name="圆角矩形 12"/>
            <p:cNvSpPr/>
            <p:nvPr/>
          </p:nvSpPr>
          <p:spPr>
            <a:xfrm>
              <a:off x="9189" y="8933"/>
              <a:ext cx="2773" cy="7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考核性诊断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42" name="圆角矩形 13"/>
            <p:cNvSpPr/>
            <p:nvPr/>
          </p:nvSpPr>
          <p:spPr>
            <a:xfrm>
              <a:off x="592" y="8936"/>
              <a:ext cx="2355" cy="7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学习创新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43" name="圆角矩形 14"/>
            <p:cNvSpPr/>
            <p:nvPr/>
          </p:nvSpPr>
          <p:spPr>
            <a:xfrm>
              <a:off x="14324" y="3078"/>
              <a:ext cx="2025" cy="11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自我发起评议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44" name="圆角矩形 15"/>
            <p:cNvSpPr/>
            <p:nvPr/>
          </p:nvSpPr>
          <p:spPr>
            <a:xfrm>
              <a:off x="9259" y="3921"/>
              <a:ext cx="2155" cy="7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solidFill>
                    <a:srgbClr val="C00000"/>
                  </a:solidFill>
                  <a:latin typeface="微软雅黑" panose="020B0503020204020204" pitchFamily="34" charset="-122"/>
                  <a:cs typeface="+mn-ea"/>
                </a:rPr>
                <a:t>延迟完成</a:t>
              </a:r>
              <a:endParaRPr lang="zh-CN" altLang="en-US" sz="1955" b="1" noProof="1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445" name="圆角矩形 16"/>
            <p:cNvSpPr/>
            <p:nvPr/>
          </p:nvSpPr>
          <p:spPr>
            <a:xfrm>
              <a:off x="4634" y="2286"/>
              <a:ext cx="2850" cy="7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任务提醒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46" name="圆角矩形 17"/>
            <p:cNvSpPr/>
            <p:nvPr/>
          </p:nvSpPr>
          <p:spPr>
            <a:xfrm>
              <a:off x="9217" y="2683"/>
              <a:ext cx="2197" cy="7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按时完成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47" name="椭圆 18"/>
            <p:cNvSpPr/>
            <p:nvPr/>
          </p:nvSpPr>
          <p:spPr>
            <a:xfrm>
              <a:off x="12749" y="8201"/>
              <a:ext cx="6163" cy="1468"/>
            </a:xfrm>
            <a:prstGeom prst="ellipse">
              <a:avLst/>
            </a:prstGeom>
            <a:gradFill rotWithShape="1">
              <a:gsLst>
                <a:gs pos="0">
                  <a:srgbClr val="4F8B27">
                    <a:alpha val="100000"/>
                  </a:srgbClr>
                </a:gs>
                <a:gs pos="80000">
                  <a:srgbClr val="69B636">
                    <a:alpha val="100000"/>
                  </a:srgbClr>
                </a:gs>
                <a:gs pos="100000">
                  <a:srgbClr val="69BA33">
                    <a:alpha val="100000"/>
                  </a:srgbClr>
                </a:gs>
              </a:gsLst>
              <a:lin ang="16200000"/>
              <a:tileRect/>
            </a:gradFill>
            <a:ln w="9525" cap="flat" cmpd="sng">
              <a:solidFill>
                <a:srgbClr val="6DAC4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2410" b="1" noProof="1">
                  <a:solidFill>
                    <a:schemeClr val="bg1"/>
                  </a:solidFill>
                  <a:latin typeface="微软雅黑" panose="020B0503020204020204" pitchFamily="34" charset="-122"/>
                  <a:cs typeface="+mn-ea"/>
                </a:rPr>
                <a:t>智能校园管理平台</a:t>
              </a:r>
              <a:endParaRPr lang="zh-CN" altLang="en-US" sz="2410" b="1" noProof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448" name="左箭头 22"/>
            <p:cNvSpPr/>
            <p:nvPr/>
          </p:nvSpPr>
          <p:spPr>
            <a:xfrm>
              <a:off x="11962" y="7381"/>
              <a:ext cx="5840" cy="578"/>
            </a:xfrm>
            <a:prstGeom prst="leftArrow">
              <a:avLst>
                <a:gd name="adj1" fmla="val 50000"/>
                <a:gd name="adj2" fmla="val 5052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49" name="左箭头 23"/>
            <p:cNvSpPr/>
            <p:nvPr/>
          </p:nvSpPr>
          <p:spPr>
            <a:xfrm>
              <a:off x="3172" y="8933"/>
              <a:ext cx="5840" cy="675"/>
            </a:xfrm>
            <a:prstGeom prst="leftArrow">
              <a:avLst>
                <a:gd name="adj1" fmla="val 50000"/>
                <a:gd name="adj2" fmla="val 50463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50" name="下箭头 28"/>
            <p:cNvSpPr/>
            <p:nvPr/>
          </p:nvSpPr>
          <p:spPr>
            <a:xfrm>
              <a:off x="5657" y="3078"/>
              <a:ext cx="415" cy="805"/>
            </a:xfrm>
            <a:prstGeom prst="downArrow">
              <a:avLst>
                <a:gd name="adj1" fmla="val 50000"/>
                <a:gd name="adj2" fmla="val 49295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/>
            </a:p>
          </p:txBody>
        </p:sp>
        <p:sp>
          <p:nvSpPr>
            <p:cNvPr id="18451" name="上箭头 29"/>
            <p:cNvSpPr/>
            <p:nvPr/>
          </p:nvSpPr>
          <p:spPr>
            <a:xfrm>
              <a:off x="1302" y="5048"/>
              <a:ext cx="567" cy="3775"/>
            </a:xfrm>
            <a:prstGeom prst="upArrow">
              <a:avLst>
                <a:gd name="adj1" fmla="val 50000"/>
                <a:gd name="adj2" fmla="val 49421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52" name="右箭头 31"/>
            <p:cNvSpPr/>
            <p:nvPr/>
          </p:nvSpPr>
          <p:spPr>
            <a:xfrm>
              <a:off x="5552" y="4268"/>
              <a:ext cx="622" cy="340"/>
            </a:xfrm>
            <a:prstGeom prst="rightArrow">
              <a:avLst>
                <a:gd name="adj1" fmla="val 50000"/>
                <a:gd name="adj2" fmla="val 50578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53" name="右箭头 33"/>
            <p:cNvSpPr/>
            <p:nvPr/>
          </p:nvSpPr>
          <p:spPr>
            <a:xfrm rot="5400000" flipV="1">
              <a:off x="9878" y="8242"/>
              <a:ext cx="755" cy="627"/>
            </a:xfrm>
            <a:prstGeom prst="rightArrow">
              <a:avLst>
                <a:gd name="adj1" fmla="val 50000"/>
                <a:gd name="adj2" fmla="val 49230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54" name="圆角矩形 34"/>
            <p:cNvSpPr/>
            <p:nvPr/>
          </p:nvSpPr>
          <p:spPr>
            <a:xfrm>
              <a:off x="11904" y="6181"/>
              <a:ext cx="1988" cy="5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CFFF">
                    <a:alpha val="100000"/>
                  </a:srgbClr>
                </a:gs>
                <a:gs pos="35001">
                  <a:srgbClr val="BADCFF">
                    <a:alpha val="100000"/>
                  </a:srgbClr>
                </a:gs>
                <a:gs pos="100000">
                  <a:srgbClr val="E3F1FF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任务提醒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55" name="右箭头 37"/>
            <p:cNvSpPr/>
            <p:nvPr/>
          </p:nvSpPr>
          <p:spPr>
            <a:xfrm>
              <a:off x="2622" y="4233"/>
              <a:ext cx="622" cy="338"/>
            </a:xfrm>
            <a:prstGeom prst="rightArrow">
              <a:avLst>
                <a:gd name="adj1" fmla="val 50000"/>
                <a:gd name="adj2" fmla="val 50851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56" name="圆角矩形 38"/>
            <p:cNvSpPr/>
            <p:nvPr/>
          </p:nvSpPr>
          <p:spPr>
            <a:xfrm>
              <a:off x="16687" y="3176"/>
              <a:ext cx="2225" cy="10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评议结果</a:t>
              </a:r>
              <a:endParaRPr lang="en-US" altLang="zh-CN" sz="1955" b="1" noProof="1">
                <a:latin typeface="微软雅黑" panose="020B0503020204020204" pitchFamily="34" charset="-122"/>
              </a:endParaRPr>
            </a:p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（数据）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60" name="右箭头 50"/>
            <p:cNvSpPr/>
            <p:nvPr/>
          </p:nvSpPr>
          <p:spPr>
            <a:xfrm>
              <a:off x="13874" y="3468"/>
              <a:ext cx="338" cy="34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18461" name="右箭头 51"/>
            <p:cNvSpPr/>
            <p:nvPr/>
          </p:nvSpPr>
          <p:spPr>
            <a:xfrm>
              <a:off x="16349" y="3468"/>
              <a:ext cx="340" cy="34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/>
            <a:lstStyle/>
            <a:p>
              <a:pPr defTabSz="1209675"/>
              <a:endParaRPr lang="zh-CN" altLang="en-US" sz="1805" noProof="1">
                <a:solidFill>
                  <a:srgbClr val="000000"/>
                </a:solidFill>
              </a:endParaRPr>
            </a:p>
          </p:txBody>
        </p:sp>
        <p:sp>
          <p:nvSpPr>
            <p:cNvPr id="67611" name="AutoShape 38"/>
            <p:cNvSpPr>
              <a:spLocks noChangeArrowheads="1"/>
            </p:cNvSpPr>
            <p:nvPr/>
          </p:nvSpPr>
          <p:spPr bwMode="auto">
            <a:xfrm rot="10800000">
              <a:off x="7787" y="7532"/>
              <a:ext cx="1361" cy="361"/>
            </a:xfrm>
            <a:prstGeom prst="homePlate">
              <a:avLst>
                <a:gd name="adj" fmla="val 11874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6" name="上箭头 46"/>
            <p:cNvSpPr/>
            <p:nvPr/>
          </p:nvSpPr>
          <p:spPr>
            <a:xfrm>
              <a:off x="7234" y="4938"/>
              <a:ext cx="653" cy="2720"/>
            </a:xfrm>
            <a:prstGeom prst="upArrow">
              <a:avLst>
                <a:gd name="adj1" fmla="val 50000"/>
                <a:gd name="adj2" fmla="val 49638"/>
              </a:avLst>
            </a:prstGeom>
            <a:solidFill>
              <a:srgbClr val="FF6600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019" tIns="45509" rIns="91019" bIns="45509"/>
            <a:lstStyle/>
            <a:p>
              <a:endParaRPr lang="zh-CN" altLang="en-US" sz="1805" noProof="1">
                <a:ea typeface="宋体" panose="02010600030101010101" pitchFamily="2" charset="-122"/>
              </a:endParaRPr>
            </a:p>
          </p:txBody>
        </p:sp>
        <p:sp>
          <p:nvSpPr>
            <p:cNvPr id="18467" name="圆角矩形 14"/>
            <p:cNvSpPr/>
            <p:nvPr/>
          </p:nvSpPr>
          <p:spPr>
            <a:xfrm>
              <a:off x="11764" y="3096"/>
              <a:ext cx="2025" cy="11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F5A6">
                    <a:alpha val="100000"/>
                  </a:srgbClr>
                </a:gs>
                <a:gs pos="35001">
                  <a:srgbClr val="D1F7C1">
                    <a:alpha val="100000"/>
                  </a:srgbClr>
                </a:gs>
                <a:gs pos="100000">
                  <a:srgbClr val="EDFDE7">
                    <a:alpha val="100000"/>
                  </a:srgbClr>
                </a:gs>
              </a:gsLst>
              <a:lin ang="1620000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019" tIns="45509" rIns="91019" bIns="45509" anchor="ctr"/>
            <a:lstStyle/>
            <a:p>
              <a:pPr algn="ctr" defTabSz="1209675"/>
              <a:r>
                <a:rPr lang="zh-CN" altLang="en-US" sz="1955" b="1" noProof="1">
                  <a:latin typeface="微软雅黑" panose="020B0503020204020204" pitchFamily="34" charset="-122"/>
                  <a:cs typeface="+mn-ea"/>
                </a:rPr>
                <a:t>上传完成结果</a:t>
              </a:r>
              <a:endParaRPr lang="zh-CN" altLang="en-US" sz="1955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18468" name="AutoShape 40"/>
            <p:cNvSpPr/>
            <p:nvPr/>
          </p:nvSpPr>
          <p:spPr>
            <a:xfrm>
              <a:off x="11554" y="2788"/>
              <a:ext cx="180" cy="1805"/>
            </a:xfrm>
            <a:prstGeom prst="rightBrace">
              <a:avLst>
                <a:gd name="adj1" fmla="val 83240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zh-CN" altLang="en-US" sz="100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69" name="AutoShape 41"/>
            <p:cNvSpPr/>
            <p:nvPr/>
          </p:nvSpPr>
          <p:spPr>
            <a:xfrm>
              <a:off x="8787" y="2928"/>
              <a:ext cx="362" cy="2618"/>
            </a:xfrm>
            <a:prstGeom prst="leftBrace">
              <a:avLst>
                <a:gd name="adj1" fmla="val 6030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zh-CN" altLang="en-US" sz="100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809" y="1738"/>
              <a:ext cx="18425" cy="30"/>
            </a:xfrm>
            <a:prstGeom prst="line">
              <a:avLst/>
            </a:prstGeom>
            <a:ln w="12700">
              <a:solidFill>
                <a:srgbClr val="009287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" name="上箭头 46"/>
            <p:cNvSpPr/>
            <p:nvPr/>
          </p:nvSpPr>
          <p:spPr>
            <a:xfrm rot="10800000">
              <a:off x="10019" y="5848"/>
              <a:ext cx="650" cy="1248"/>
            </a:xfrm>
            <a:prstGeom prst="upArrow">
              <a:avLst>
                <a:gd name="adj1" fmla="val 50000"/>
                <a:gd name="adj2" fmla="val 49638"/>
              </a:avLst>
            </a:prstGeom>
            <a:solidFill>
              <a:srgbClr val="FF6600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019" tIns="45509" rIns="91019" bIns="45509"/>
            <a:lstStyle/>
            <a:p>
              <a:endParaRPr lang="zh-CN" altLang="en-US" sz="1805" noProof="1">
                <a:ea typeface="宋体" panose="02010600030101010101" pitchFamily="2" charset="-122"/>
              </a:endParaRPr>
            </a:p>
          </p:txBody>
        </p:sp>
        <p:sp>
          <p:nvSpPr>
            <p:cNvPr id="3" name="上箭头 46"/>
            <p:cNvSpPr/>
            <p:nvPr/>
          </p:nvSpPr>
          <p:spPr>
            <a:xfrm rot="16200000">
              <a:off x="10870" y="5935"/>
              <a:ext cx="653" cy="1075"/>
            </a:xfrm>
            <a:prstGeom prst="upArrow">
              <a:avLst>
                <a:gd name="adj1" fmla="val 50000"/>
                <a:gd name="adj2" fmla="val 49638"/>
              </a:avLst>
            </a:prstGeom>
            <a:solidFill>
              <a:srgbClr val="FF6600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019" tIns="45509" rIns="91019" bIns="45509"/>
            <a:lstStyle/>
            <a:p>
              <a:endParaRPr lang="zh-CN" altLang="en-US" sz="1805" noProof="1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250987"/>
      </p:ext>
    </p:extLst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文本框 3"/>
          <p:cNvSpPr txBox="1">
            <a:spLocks noChangeArrowheads="1"/>
          </p:cNvSpPr>
          <p:nvPr/>
        </p:nvSpPr>
        <p:spPr bwMode="auto">
          <a:xfrm>
            <a:off x="1669258" y="584201"/>
            <a:ext cx="663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7. 建设“三中心一平台”的智能校园管理平台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9919" y="1508125"/>
            <a:ext cx="11215688" cy="45672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 </a:t>
            </a:r>
            <a:r>
              <a:rPr lang="en-US" altLang="zh-CN" sz="2400">
                <a:latin typeface="微软雅黑" panose="020B0503020204020204" pitchFamily="34" charset="-122"/>
              </a:rPr>
              <a:t>建设基于大数据分析的智能校园管理平台，包括专业发展中心（含课程建设、课堂教学实施）、教师发展中心、学生全面发展中心 、学</a:t>
            </a:r>
            <a:r>
              <a:rPr lang="zh-CN" altLang="en-US" sz="2400">
                <a:latin typeface="微软雅黑" panose="020B0503020204020204" pitchFamily="34" charset="-122"/>
              </a:rPr>
              <a:t>校质量管理平台。</a:t>
            </a:r>
            <a:endParaRPr lang="en-US" altLang="zh-CN" sz="24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400">
                <a:latin typeface="微软雅黑" panose="020B0503020204020204" pitchFamily="34" charset="-122"/>
              </a:rPr>
              <a:t>在学校层面上，由质量控制与绩效考核办公室、教务处、组织人事处、学生处牵头分别负责相关中心（平台）的统筹工作（数据唯一性）。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>
                <a:latin typeface="微软雅黑" panose="020B0503020204020204" pitchFamily="34" charset="-122"/>
              </a:rPr>
              <a:t> 实现过程监控，及时发布预警</a:t>
            </a:r>
            <a:r>
              <a:rPr lang="zh-CN" altLang="en-US" sz="2400">
                <a:latin typeface="微软雅黑" panose="020B0503020204020204" pitchFamily="34" charset="-122"/>
              </a:rPr>
              <a:t>，</a:t>
            </a:r>
            <a:r>
              <a:rPr lang="en-US" altLang="zh-CN" sz="2400">
                <a:latin typeface="微软雅黑" panose="020B0503020204020204" pitchFamily="34" charset="-122"/>
              </a:rPr>
              <a:t> 实现学生全面发展和教师阶梯成长在线跟踪</a:t>
            </a:r>
            <a:r>
              <a:rPr lang="zh-CN" altLang="en-US" sz="2400">
                <a:latin typeface="微软雅黑" panose="020B0503020204020204" pitchFamily="34" charset="-122"/>
              </a:rPr>
              <a:t>和支持</a:t>
            </a:r>
            <a:r>
              <a:rPr lang="en-US" altLang="zh-CN" sz="2400">
                <a:latin typeface="微软雅黑" panose="020B0503020204020204" pitchFamily="34" charset="-122"/>
              </a:rPr>
              <a:t> 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28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 flipH="1">
            <a:off x="1502570" y="3238500"/>
            <a:ext cx="3778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1502569" y="3059114"/>
            <a:ext cx="0" cy="3524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8"/>
          <p:cNvGrpSpPr>
            <a:grpSpLocks/>
          </p:cNvGrpSpPr>
          <p:nvPr/>
        </p:nvGrpSpPr>
        <p:grpSpPr bwMode="auto">
          <a:xfrm>
            <a:off x="1875633" y="641350"/>
            <a:ext cx="9515475" cy="5905500"/>
            <a:chOff x="1764406" y="670395"/>
            <a:chExt cx="9084390" cy="6137964"/>
          </a:xfrm>
        </p:grpSpPr>
        <p:sp>
          <p:nvSpPr>
            <p:cNvPr id="16388" name="上箭头 3"/>
            <p:cNvSpPr/>
            <p:nvPr/>
          </p:nvSpPr>
          <p:spPr>
            <a:xfrm>
              <a:off x="5876176" y="4603972"/>
              <a:ext cx="859335" cy="36794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9287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endParaRPr lang="zh-CN" altLang="en-US" sz="1805" noProof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9637" name="矩形 4"/>
            <p:cNvSpPr>
              <a:spLocks noChangeArrowheads="1"/>
            </p:cNvSpPr>
            <p:nvPr/>
          </p:nvSpPr>
          <p:spPr bwMode="auto">
            <a:xfrm>
              <a:off x="1767523" y="1145110"/>
              <a:ext cx="529975" cy="522822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91019" tIns="45509" rIns="91019" bIns="4550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</a:rPr>
                <a:t>智能校园安全保障体系</a:t>
              </a:r>
            </a:p>
          </p:txBody>
        </p:sp>
        <p:sp>
          <p:nvSpPr>
            <p:cNvPr id="16390" name="矩形 1"/>
            <p:cNvSpPr/>
            <p:nvPr/>
          </p:nvSpPr>
          <p:spPr>
            <a:xfrm>
              <a:off x="1767437" y="6354612"/>
              <a:ext cx="9075297" cy="453747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zh-CN" sz="1580" b="1" noProof="1">
                  <a:latin typeface="微软雅黑" panose="020B0503020204020204" pitchFamily="34" charset="-122"/>
                  <a:cs typeface="+mn-ea"/>
                </a:rPr>
                <a:t>数字校园建设基础</a:t>
              </a:r>
              <a:endParaRPr lang="zh-CN" altLang="zh-CN" sz="1580" b="1" noProof="1">
                <a:latin typeface="微软雅黑" panose="020B0503020204020204" pitchFamily="34" charset="-122"/>
              </a:endParaRPr>
            </a:p>
          </p:txBody>
        </p:sp>
        <p:sp>
          <p:nvSpPr>
            <p:cNvPr id="69639" name="矩形 3"/>
            <p:cNvSpPr>
              <a:spLocks noChangeArrowheads="1"/>
            </p:cNvSpPr>
            <p:nvPr/>
          </p:nvSpPr>
          <p:spPr bwMode="auto">
            <a:xfrm>
              <a:off x="10312557" y="1145101"/>
              <a:ext cx="530225" cy="522763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91019" tIns="45509" rIns="91019" bIns="4550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</a:rPr>
                <a:t>智能校园运维支撑平台</a:t>
              </a:r>
            </a:p>
          </p:txBody>
        </p:sp>
        <p:sp>
          <p:nvSpPr>
            <p:cNvPr id="16392" name="矩形 4"/>
            <p:cNvSpPr/>
            <p:nvPr/>
          </p:nvSpPr>
          <p:spPr>
            <a:xfrm>
              <a:off x="2297890" y="5735865"/>
              <a:ext cx="8014390" cy="610496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/>
            <a:lstStyle/>
            <a:p>
              <a:pPr eaLnBrk="0" hangingPunct="0"/>
              <a:endParaRPr lang="zh-CN" altLang="en-US" sz="1430" noProof="1">
                <a:latin typeface="微软雅黑" panose="020B0503020204020204" pitchFamily="34" charset="-122"/>
              </a:endParaRPr>
            </a:p>
          </p:txBody>
        </p:sp>
        <p:sp>
          <p:nvSpPr>
            <p:cNvPr id="16393" name="矩形 10"/>
            <p:cNvSpPr/>
            <p:nvPr/>
          </p:nvSpPr>
          <p:spPr>
            <a:xfrm>
              <a:off x="2325171" y="5735865"/>
              <a:ext cx="877521" cy="610496"/>
            </a:xfrm>
            <a:prstGeom prst="rect">
              <a:avLst/>
            </a:prstGeom>
            <a:solidFill>
              <a:srgbClr val="3FC6B0"/>
            </a:solidFill>
            <a:ln w="9525">
              <a:noFill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955" noProof="1">
                  <a:latin typeface="微软雅黑" panose="020B0503020204020204" pitchFamily="34" charset="-122"/>
                  <a:cs typeface="+mn-ea"/>
                </a:rPr>
                <a:t>基础环境</a:t>
              </a:r>
              <a:endParaRPr lang="zh-CN" altLang="en-US" sz="1955" noProof="1">
                <a:latin typeface="微软雅黑" panose="020B0503020204020204" pitchFamily="34" charset="-122"/>
              </a:endParaRPr>
            </a:p>
          </p:txBody>
        </p:sp>
        <p:sp>
          <p:nvSpPr>
            <p:cNvPr id="16394" name="圆角矩形 12"/>
            <p:cNvSpPr/>
            <p:nvPr/>
          </p:nvSpPr>
          <p:spPr>
            <a:xfrm>
              <a:off x="3229972" y="5790315"/>
              <a:ext cx="1591360" cy="503247"/>
            </a:xfrm>
            <a:prstGeom prst="roundRect">
              <a:avLst>
                <a:gd name="adj" fmla="val 16667"/>
              </a:avLst>
            </a:prstGeom>
            <a:solidFill>
              <a:srgbClr val="B5CB8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430" noProof="1">
                  <a:latin typeface="微软雅黑" panose="020B0503020204020204" pitchFamily="34" charset="-122"/>
                  <a:cs typeface="+mn-ea"/>
                </a:rPr>
                <a:t>有线无线一体化校园网</a:t>
              </a:r>
              <a:endParaRPr lang="zh-CN" altLang="en-US" sz="1430" noProof="1">
                <a:latin typeface="微软雅黑" panose="020B0503020204020204" pitchFamily="34" charset="-122"/>
              </a:endParaRPr>
            </a:p>
          </p:txBody>
        </p:sp>
        <p:sp>
          <p:nvSpPr>
            <p:cNvPr id="16395" name="圆角矩形 13"/>
            <p:cNvSpPr/>
            <p:nvPr/>
          </p:nvSpPr>
          <p:spPr>
            <a:xfrm>
              <a:off x="4850128" y="5790315"/>
              <a:ext cx="1383725" cy="503247"/>
            </a:xfrm>
            <a:prstGeom prst="roundRect">
              <a:avLst>
                <a:gd name="adj" fmla="val 16667"/>
              </a:avLst>
            </a:prstGeom>
            <a:solidFill>
              <a:srgbClr val="B5CB8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430" noProof="1">
                  <a:latin typeface="微软雅黑" panose="020B0503020204020204" pitchFamily="34" charset="-122"/>
                  <a:cs typeface="+mn-ea"/>
                </a:rPr>
                <a:t>高性能云计算中心</a:t>
              </a:r>
              <a:endParaRPr lang="zh-CN" altLang="en-US" sz="1430" noProof="1">
                <a:latin typeface="微软雅黑" panose="020B0503020204020204" pitchFamily="34" charset="-122"/>
              </a:endParaRPr>
            </a:p>
          </p:txBody>
        </p:sp>
        <p:sp>
          <p:nvSpPr>
            <p:cNvPr id="16396" name="圆角矩形 14"/>
            <p:cNvSpPr/>
            <p:nvPr/>
          </p:nvSpPr>
          <p:spPr>
            <a:xfrm>
              <a:off x="6273258" y="5790315"/>
              <a:ext cx="1160935" cy="503247"/>
            </a:xfrm>
            <a:prstGeom prst="roundRect">
              <a:avLst>
                <a:gd name="adj" fmla="val 16667"/>
              </a:avLst>
            </a:prstGeom>
            <a:solidFill>
              <a:srgbClr val="B5CB8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430" noProof="1">
                  <a:latin typeface="微软雅黑" panose="020B0503020204020204" pitchFamily="34" charset="-122"/>
                  <a:cs typeface="+mn-ea"/>
                </a:rPr>
                <a:t>一卡通</a:t>
              </a:r>
              <a:endParaRPr lang="zh-CN" altLang="en-US" sz="1430" noProof="1">
                <a:latin typeface="微软雅黑" panose="020B0503020204020204" pitchFamily="34" charset="-122"/>
              </a:endParaRPr>
            </a:p>
          </p:txBody>
        </p:sp>
        <p:sp>
          <p:nvSpPr>
            <p:cNvPr id="16397" name="矩形 27"/>
            <p:cNvSpPr/>
            <p:nvPr/>
          </p:nvSpPr>
          <p:spPr>
            <a:xfrm>
              <a:off x="2325171" y="4927370"/>
              <a:ext cx="877521" cy="730946"/>
            </a:xfrm>
            <a:prstGeom prst="rect">
              <a:avLst/>
            </a:prstGeom>
            <a:solidFill>
              <a:srgbClr val="3FC6B0"/>
            </a:solidFill>
            <a:ln w="9525">
              <a:noFill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955" noProof="1">
                  <a:latin typeface="微软雅黑" panose="020B0503020204020204" pitchFamily="34" charset="-122"/>
                  <a:cs typeface="+mn-ea"/>
                </a:rPr>
                <a:t>数据来源</a:t>
              </a:r>
              <a:endParaRPr lang="zh-CN" altLang="en-US" sz="1955" noProof="1">
                <a:latin typeface="微软雅黑" panose="020B0503020204020204" pitchFamily="34" charset="-122"/>
              </a:endParaRPr>
            </a:p>
          </p:txBody>
        </p:sp>
        <p:graphicFrame>
          <p:nvGraphicFramePr>
            <p:cNvPr id="14" name="表格 13"/>
            <p:cNvGraphicFramePr/>
            <p:nvPr/>
          </p:nvGraphicFramePr>
          <p:xfrm>
            <a:off x="3131460" y="5186419"/>
            <a:ext cx="4580085" cy="656696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80060"/>
                  <a:gridCol w="479425"/>
                  <a:gridCol w="480060"/>
                  <a:gridCol w="572135"/>
                  <a:gridCol w="398780"/>
                  <a:gridCol w="480695"/>
                  <a:gridCol w="466725"/>
                  <a:gridCol w="480060"/>
                  <a:gridCol w="479425"/>
                  <a:gridCol w="480060"/>
                </a:tblGrid>
                <a:tr h="631825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 b="0" dirty="0">
                            <a:solidFill>
                              <a:schemeClr val="tx1"/>
                            </a:solidFill>
                          </a:rPr>
                          <a:t>CRP</a:t>
                        </a:r>
                        <a:endParaRPr lang="zh-CN" altLang="en-US" sz="14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办公自动化系统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科研管理系统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网络教学平台（网络空间）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校园卡使用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图书借阅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教学资源库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顶岗实习、就业管理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900" b="0" dirty="0">
                            <a:solidFill>
                              <a:schemeClr val="tx1"/>
                            </a:solidFill>
                          </a:rPr>
                          <a:t>财务、资产管理系统</a:t>
                        </a: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900" b="0" dirty="0">
                            <a:solidFill>
                              <a:schemeClr val="tx1"/>
                            </a:solidFill>
                          </a:rPr>
                          <a:t>EXCEL</a:t>
                        </a:r>
                      </a:p>
                      <a:p>
                        <a:pPr algn="ctr">
                          <a:buNone/>
                        </a:pPr>
                        <a:r>
                          <a:rPr lang="en-US" altLang="zh-CN" sz="900" b="0" dirty="0">
                            <a:solidFill>
                              <a:schemeClr val="tx1"/>
                            </a:solidFill>
                          </a:rPr>
                          <a:t>……</a:t>
                        </a:r>
                        <a:endParaRPr lang="zh-CN" altLang="en-US" sz="9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68797" marR="68797" marT="34349" marB="34349" anchor="ctr">
                      <a:lnL w="12700">
                        <a:solidFill>
                          <a:schemeClr val="tx1"/>
                        </a:solidFill>
                        <a:prstDash val="solid"/>
                      </a:lnL>
                      <a:lnR w="12700">
                        <a:solidFill>
                          <a:schemeClr val="tx1"/>
                        </a:solidFill>
                        <a:prstDash val="solid"/>
                      </a:lnR>
                      <a:lnT w="12700">
                        <a:solidFill>
                          <a:schemeClr val="tx1"/>
                        </a:solidFill>
                        <a:prstDash val="solid"/>
                      </a:lnT>
                      <a:lnB w="12700">
                        <a:solidFill>
                          <a:schemeClr val="tx1"/>
                        </a:solidFill>
                        <a:prstDash val="soli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6399" name="圆角矩形 13"/>
            <p:cNvSpPr/>
            <p:nvPr/>
          </p:nvSpPr>
          <p:spPr>
            <a:xfrm>
              <a:off x="7485722" y="5790315"/>
              <a:ext cx="1383726" cy="503247"/>
            </a:xfrm>
            <a:prstGeom prst="roundRect">
              <a:avLst>
                <a:gd name="adj" fmla="val 16667"/>
              </a:avLst>
            </a:prstGeom>
            <a:solidFill>
              <a:srgbClr val="B5CB8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430" noProof="1">
                  <a:latin typeface="微软雅黑" panose="020B0503020204020204" pitchFamily="34" charset="-122"/>
                  <a:cs typeface="+mn-ea"/>
                </a:rPr>
                <a:t>多媒体教室</a:t>
              </a:r>
              <a:endParaRPr lang="zh-CN" altLang="en-US" sz="1430" noProof="1">
                <a:latin typeface="微软雅黑" panose="020B0503020204020204" pitchFamily="34" charset="-122"/>
              </a:endParaRPr>
            </a:p>
          </p:txBody>
        </p:sp>
        <p:sp>
          <p:nvSpPr>
            <p:cNvPr id="16400" name="圆角矩形 13"/>
            <p:cNvSpPr/>
            <p:nvPr/>
          </p:nvSpPr>
          <p:spPr>
            <a:xfrm>
              <a:off x="8910368" y="5790315"/>
              <a:ext cx="1383726" cy="503247"/>
            </a:xfrm>
            <a:prstGeom prst="roundRect">
              <a:avLst>
                <a:gd name="adj" fmla="val 16667"/>
              </a:avLst>
            </a:prstGeom>
            <a:solidFill>
              <a:srgbClr val="B5CB8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r>
                <a:rPr lang="zh-CN" altLang="en-US" sz="1430" noProof="1">
                  <a:latin typeface="微软雅黑" panose="020B0503020204020204" pitchFamily="34" charset="-122"/>
                  <a:cs typeface="+mn-ea"/>
                </a:rPr>
                <a:t>智能校园监控</a:t>
              </a:r>
              <a:endParaRPr lang="zh-CN" altLang="en-US" sz="1430" noProof="1">
                <a:latin typeface="微软雅黑" panose="020B0503020204020204" pitchFamily="34" charset="-122"/>
              </a:endParaRPr>
            </a:p>
          </p:txBody>
        </p:sp>
        <p:grpSp>
          <p:nvGrpSpPr>
            <p:cNvPr id="69649" name="组合 16"/>
            <p:cNvGrpSpPr>
              <a:grpSpLocks/>
            </p:cNvGrpSpPr>
            <p:nvPr/>
          </p:nvGrpSpPr>
          <p:grpSpPr bwMode="auto">
            <a:xfrm>
              <a:off x="2299963" y="3684939"/>
              <a:ext cx="7986835" cy="918925"/>
              <a:chOff x="2325721" y="3863883"/>
              <a:chExt cx="7986835" cy="611191"/>
            </a:xfrm>
          </p:grpSpPr>
          <p:sp>
            <p:nvSpPr>
              <p:cNvPr id="16402" name="矩形 5"/>
              <p:cNvSpPr/>
              <p:nvPr/>
            </p:nvSpPr>
            <p:spPr>
              <a:xfrm>
                <a:off x="2325163" y="3863875"/>
                <a:ext cx="7987110" cy="61127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endParaRPr lang="zh-CN" altLang="en-US" sz="1580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03" name="矩形 15"/>
              <p:cNvSpPr/>
              <p:nvPr/>
            </p:nvSpPr>
            <p:spPr>
              <a:xfrm>
                <a:off x="2343350" y="3863875"/>
                <a:ext cx="857819" cy="611270"/>
              </a:xfrm>
              <a:prstGeom prst="rect">
                <a:avLst/>
              </a:prstGeom>
              <a:solidFill>
                <a:srgbClr val="F78C47"/>
              </a:solidFill>
              <a:ln w="9525">
                <a:noFill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805" noProof="1">
                    <a:latin typeface="微软雅黑" panose="020B0503020204020204" pitchFamily="34" charset="-122"/>
                    <a:cs typeface="+mn-ea"/>
                  </a:rPr>
                  <a:t>数据</a:t>
                </a:r>
                <a:endParaRPr lang="en-US" altLang="zh-CN" sz="1805" noProof="1">
                  <a:latin typeface="微软雅黑" panose="020B0503020204020204" pitchFamily="34" charset="-122"/>
                </a:endParaRPr>
              </a:p>
              <a:p>
                <a:pPr algn="ctr" eaLnBrk="0" hangingPunct="0"/>
                <a:r>
                  <a:rPr lang="zh-CN" altLang="en-US" sz="1805" noProof="1">
                    <a:latin typeface="微软雅黑" panose="020B0503020204020204" pitchFamily="34" charset="-122"/>
                    <a:cs typeface="+mn-ea"/>
                  </a:rPr>
                  <a:t>中心</a:t>
                </a:r>
                <a:endParaRPr lang="zh-CN" altLang="en-US" sz="18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04" name="圆柱形 16"/>
              <p:cNvSpPr/>
              <p:nvPr/>
            </p:nvSpPr>
            <p:spPr>
              <a:xfrm>
                <a:off x="3396679" y="3931916"/>
                <a:ext cx="1321586" cy="43129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9DCFFF">
                      <a:alpha val="100000"/>
                    </a:srgbClr>
                  </a:gs>
                  <a:gs pos="35001">
                    <a:srgbClr val="BADCFF">
                      <a:alpha val="100000"/>
                    </a:srgbClr>
                  </a:gs>
                  <a:gs pos="100000">
                    <a:srgbClr val="E3F1FF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5698D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580" noProof="1">
                    <a:latin typeface="微软雅黑" panose="020B0503020204020204" pitchFamily="34" charset="-122"/>
                    <a:cs typeface="+mn-ea"/>
                  </a:rPr>
                  <a:t>基础数据库</a:t>
                </a:r>
                <a:endParaRPr lang="zh-CN" altLang="en-US" sz="1580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05" name="圆柱形 17"/>
              <p:cNvSpPr/>
              <p:nvPr/>
            </p:nvSpPr>
            <p:spPr>
              <a:xfrm>
                <a:off x="5663988" y="3931916"/>
                <a:ext cx="1323101" cy="43129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AF86">
                      <a:alpha val="100000"/>
                    </a:srgbClr>
                  </a:gs>
                  <a:gs pos="35001">
                    <a:srgbClr val="FFC6AB">
                      <a:alpha val="100000"/>
                    </a:srgbClr>
                  </a:gs>
                  <a:gs pos="100000">
                    <a:srgbClr val="FFE7DC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EC792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580" noProof="1">
                    <a:latin typeface="微软雅黑" panose="020B0503020204020204" pitchFamily="34" charset="-122"/>
                    <a:cs typeface="+mn-ea"/>
                  </a:rPr>
                  <a:t>业务数据库</a:t>
                </a:r>
                <a:endParaRPr lang="zh-CN" altLang="en-US" sz="1580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06" name="圆柱形 17"/>
              <p:cNvSpPr/>
              <p:nvPr/>
            </p:nvSpPr>
            <p:spPr>
              <a:xfrm>
                <a:off x="7706991" y="3931916"/>
                <a:ext cx="2027847" cy="43129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BEF5A6">
                      <a:alpha val="100000"/>
                    </a:srgbClr>
                  </a:gs>
                  <a:gs pos="35001">
                    <a:srgbClr val="D1F7C1">
                      <a:alpha val="100000"/>
                    </a:srgbClr>
                  </a:gs>
                  <a:gs pos="100000">
                    <a:srgbClr val="EDFDE7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6DAC4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580" noProof="1">
                    <a:latin typeface="微软雅黑" panose="020B0503020204020204" pitchFamily="34" charset="-122"/>
                    <a:cs typeface="+mn-ea"/>
                  </a:rPr>
                  <a:t>标准、目标数据库</a:t>
                </a:r>
                <a:endParaRPr lang="zh-CN" altLang="en-US" sz="1580" noProof="1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9655" name="组合 22"/>
            <p:cNvGrpSpPr>
              <a:grpSpLocks/>
            </p:cNvGrpSpPr>
            <p:nvPr/>
          </p:nvGrpSpPr>
          <p:grpSpPr bwMode="auto">
            <a:xfrm>
              <a:off x="2300858" y="1140062"/>
              <a:ext cx="8036560" cy="900112"/>
              <a:chOff x="2287208" y="2839367"/>
              <a:chExt cx="8036560" cy="900112"/>
            </a:xfrm>
          </p:grpSpPr>
          <p:sp>
            <p:nvSpPr>
              <p:cNvPr id="16408" name="矩形 32"/>
              <p:cNvSpPr/>
              <p:nvPr/>
            </p:nvSpPr>
            <p:spPr>
              <a:xfrm>
                <a:off x="2287272" y="2839948"/>
                <a:ext cx="8037123" cy="899244"/>
              </a:xfrm>
              <a:prstGeom prst="rect">
                <a:avLst/>
              </a:prstGeom>
              <a:solidFill>
                <a:srgbClr val="B5CB85"/>
              </a:solidFill>
              <a:ln w="9525">
                <a:noFill/>
              </a:ln>
            </p:spPr>
            <p:txBody>
              <a:bodyPr lIns="91019" tIns="45509" rIns="91019" bIns="45509" anchor="b"/>
              <a:lstStyle/>
              <a:p>
                <a:pPr algn="ctr" eaLnBrk="0" hangingPunct="0"/>
                <a:endParaRPr lang="zh-CN" altLang="en-US" sz="18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09" name="矩形 35"/>
              <p:cNvSpPr/>
              <p:nvPr/>
            </p:nvSpPr>
            <p:spPr>
              <a:xfrm>
                <a:off x="2296365" y="2843248"/>
                <a:ext cx="927535" cy="895944"/>
              </a:xfrm>
              <a:prstGeom prst="rect">
                <a:avLst/>
              </a:prstGeom>
              <a:solidFill>
                <a:srgbClr val="9BCC3F"/>
              </a:solidFill>
              <a:ln w="9525">
                <a:noFill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955" noProof="1">
                    <a:latin typeface="微软雅黑" panose="020B0503020204020204" pitchFamily="34" charset="-122"/>
                    <a:cs typeface="+mn-ea"/>
                  </a:rPr>
                  <a:t>智能</a:t>
                </a:r>
                <a:endParaRPr lang="en-US" altLang="zh-CN" sz="1955" noProof="1">
                  <a:latin typeface="微软雅黑" panose="020B0503020204020204" pitchFamily="34" charset="-122"/>
                </a:endParaRPr>
              </a:p>
              <a:p>
                <a:pPr algn="ctr" eaLnBrk="0" hangingPunct="0"/>
                <a:r>
                  <a:rPr lang="zh-CN" altLang="en-US" sz="1955" noProof="1">
                    <a:latin typeface="微软雅黑" panose="020B0503020204020204" pitchFamily="34" charset="-122"/>
                    <a:cs typeface="+mn-ea"/>
                  </a:rPr>
                  <a:t>管理</a:t>
                </a:r>
                <a:endParaRPr lang="zh-CN" altLang="en-US" sz="195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0" name="圆角矩形 36"/>
              <p:cNvSpPr/>
              <p:nvPr/>
            </p:nvSpPr>
            <p:spPr>
              <a:xfrm>
                <a:off x="3319382" y="2896048"/>
                <a:ext cx="1191246" cy="7342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8D8D8">
                      <a:alpha val="100000"/>
                    </a:srgbClr>
                  </a:gs>
                  <a:gs pos="35001">
                    <a:srgbClr val="E3E3E3">
                      <a:alpha val="100000"/>
                    </a:srgbClr>
                  </a:gs>
                  <a:gs pos="100000">
                    <a:srgbClr val="F4F4F4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A1A1A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学生全面发展中心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1" name="圆角矩形 36"/>
              <p:cNvSpPr/>
              <p:nvPr/>
            </p:nvSpPr>
            <p:spPr>
              <a:xfrm>
                <a:off x="4653093" y="2896048"/>
                <a:ext cx="1192762" cy="7342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AF86">
                      <a:alpha val="100000"/>
                    </a:srgbClr>
                  </a:gs>
                  <a:gs pos="35001">
                    <a:srgbClr val="FFC6AB">
                      <a:alpha val="100000"/>
                    </a:srgbClr>
                  </a:gs>
                  <a:gs pos="100000">
                    <a:srgbClr val="FFE7DC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EC792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教师发展中心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2" name="圆角矩形 36"/>
              <p:cNvSpPr/>
              <p:nvPr/>
            </p:nvSpPr>
            <p:spPr>
              <a:xfrm>
                <a:off x="5941336" y="2896048"/>
                <a:ext cx="1192762" cy="7342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CBCBC">
                      <a:alpha val="100000"/>
                    </a:srgbClr>
                  </a:gs>
                  <a:gs pos="35001">
                    <a:srgbClr val="D0D0D0">
                      <a:alpha val="100000"/>
                    </a:srgbClr>
                  </a:gs>
                  <a:gs pos="100000">
                    <a:srgbClr val="EDEDED">
                      <a:alpha val="100000"/>
                    </a:srgbClr>
                  </a:gs>
                </a:gsLst>
                <a:lin ang="16200000" scaled="1"/>
                <a:tileRect/>
              </a:gradFill>
              <a:ln w="9525">
                <a:noFill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专业（课程课堂）发展中心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3" name="圆角矩形 36"/>
              <p:cNvSpPr/>
              <p:nvPr/>
            </p:nvSpPr>
            <p:spPr>
              <a:xfrm>
                <a:off x="7328093" y="2896048"/>
                <a:ext cx="1192761" cy="7342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ED78">
                      <a:alpha val="100000"/>
                    </a:srgbClr>
                  </a:gs>
                  <a:gs pos="35001">
                    <a:srgbClr val="FFF0A1">
                      <a:alpha val="100000"/>
                    </a:srgbClr>
                  </a:gs>
                  <a:gs pos="100000">
                    <a:srgbClr val="FFF9D7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FFB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学院质量管理平台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4" name="圆角矩形 36"/>
              <p:cNvSpPr/>
              <p:nvPr/>
            </p:nvSpPr>
            <p:spPr>
              <a:xfrm>
                <a:off x="8755770" y="2896048"/>
                <a:ext cx="1192761" cy="7342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EF5A6">
                      <a:alpha val="100000"/>
                    </a:srgbClr>
                  </a:gs>
                  <a:gs pos="35001">
                    <a:srgbClr val="D1F7C1">
                      <a:alpha val="100000"/>
                    </a:srgbClr>
                  </a:gs>
                  <a:gs pos="100000">
                    <a:srgbClr val="EDFDE7">
                      <a:alpha val="100000"/>
                    </a:srgbClr>
                  </a:gs>
                </a:gsLst>
                <a:lin ang="16200000" scaled="1"/>
                <a:tileRect/>
              </a:gradFill>
              <a:ln w="9525" cap="flat" cmpd="sng">
                <a:solidFill>
                  <a:srgbClr val="6DAC4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91019" tIns="45509" rIns="91019" bIns="45509" anchor="ctr"/>
              <a:lstStyle/>
              <a:p>
                <a:pPr algn="ctr" defTabSz="1209675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人才培养数据采集上报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9663" name="组合 30"/>
            <p:cNvGrpSpPr>
              <a:grpSpLocks/>
            </p:cNvGrpSpPr>
            <p:nvPr/>
          </p:nvGrpSpPr>
          <p:grpSpPr bwMode="auto">
            <a:xfrm>
              <a:off x="2306284" y="2395116"/>
              <a:ext cx="8036560" cy="900112"/>
              <a:chOff x="2287208" y="2839367"/>
              <a:chExt cx="8036560" cy="900112"/>
            </a:xfrm>
          </p:grpSpPr>
          <p:sp>
            <p:nvSpPr>
              <p:cNvPr id="16416" name="矩形 32"/>
              <p:cNvSpPr/>
              <p:nvPr/>
            </p:nvSpPr>
            <p:spPr>
              <a:xfrm>
                <a:off x="2287908" y="2838887"/>
                <a:ext cx="8035608" cy="900895"/>
              </a:xfrm>
              <a:prstGeom prst="rect">
                <a:avLst/>
              </a:prstGeom>
              <a:solidFill>
                <a:srgbClr val="41C5AE"/>
              </a:solidFill>
              <a:ln w="9525">
                <a:noFill/>
              </a:ln>
            </p:spPr>
            <p:txBody>
              <a:bodyPr lIns="91019" tIns="45509" rIns="91019" bIns="45509" anchor="b"/>
              <a:lstStyle/>
              <a:p>
                <a:pPr algn="ctr" eaLnBrk="0" hangingPunct="0"/>
                <a:endParaRPr lang="zh-CN" altLang="en-US" sz="18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7" name="矩形 35"/>
              <p:cNvSpPr/>
              <p:nvPr/>
            </p:nvSpPr>
            <p:spPr>
              <a:xfrm>
                <a:off x="2297001" y="2842187"/>
                <a:ext cx="926019" cy="897595"/>
              </a:xfrm>
              <a:prstGeom prst="rect">
                <a:avLst/>
              </a:prstGeom>
              <a:solidFill>
                <a:srgbClr val="FDE841"/>
              </a:solidFill>
              <a:ln w="9525">
                <a:noFill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955" noProof="1">
                    <a:latin typeface="微软雅黑" panose="020B0503020204020204" pitchFamily="34" charset="-122"/>
                    <a:cs typeface="+mn-ea"/>
                  </a:rPr>
                  <a:t>数据</a:t>
                </a:r>
                <a:endParaRPr lang="en-US" altLang="zh-CN" sz="1955" noProof="1">
                  <a:latin typeface="微软雅黑" panose="020B0503020204020204" pitchFamily="34" charset="-122"/>
                </a:endParaRPr>
              </a:p>
              <a:p>
                <a:pPr algn="ctr" eaLnBrk="0" hangingPunct="0"/>
                <a:r>
                  <a:rPr lang="zh-CN" altLang="en-US" sz="1955" noProof="1">
                    <a:latin typeface="微软雅黑" panose="020B0503020204020204" pitchFamily="34" charset="-122"/>
                    <a:cs typeface="+mn-ea"/>
                  </a:rPr>
                  <a:t>分析</a:t>
                </a:r>
                <a:endParaRPr lang="zh-CN" altLang="en-US" sz="195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8" name="圆角矩形 36"/>
              <p:cNvSpPr/>
              <p:nvPr/>
            </p:nvSpPr>
            <p:spPr>
              <a:xfrm>
                <a:off x="3320018" y="2893336"/>
                <a:ext cx="1191246" cy="735896"/>
              </a:xfrm>
              <a:prstGeom prst="roundRect">
                <a:avLst>
                  <a:gd name="adj" fmla="val 16667"/>
                </a:avLst>
              </a:prstGeom>
              <a:solidFill>
                <a:srgbClr val="FFE6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纵向对比分析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19" name="圆角矩形 36"/>
              <p:cNvSpPr/>
              <p:nvPr/>
            </p:nvSpPr>
            <p:spPr>
              <a:xfrm>
                <a:off x="5056873" y="2893336"/>
                <a:ext cx="1189731" cy="735896"/>
              </a:xfrm>
              <a:prstGeom prst="roundRect">
                <a:avLst>
                  <a:gd name="adj" fmla="val 16667"/>
                </a:avLst>
              </a:prstGeom>
              <a:solidFill>
                <a:srgbClr val="F8CBAD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横向对比分析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20" name="圆角矩形 36"/>
              <p:cNvSpPr/>
              <p:nvPr/>
            </p:nvSpPr>
            <p:spPr>
              <a:xfrm>
                <a:off x="6733105" y="2904886"/>
                <a:ext cx="1191246" cy="737545"/>
              </a:xfrm>
              <a:prstGeom prst="roundRect">
                <a:avLst>
                  <a:gd name="adj" fmla="val 16667"/>
                </a:avLst>
              </a:prstGeom>
              <a:solidFill>
                <a:srgbClr val="FFD966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差异对比分析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421" name="圆角矩形 36"/>
              <p:cNvSpPr/>
              <p:nvPr/>
            </p:nvSpPr>
            <p:spPr>
              <a:xfrm>
                <a:off x="8441165" y="2904886"/>
                <a:ext cx="1191246" cy="737545"/>
              </a:xfrm>
              <a:prstGeom prst="roundRect">
                <a:avLst>
                  <a:gd name="adj" fmla="val 16667"/>
                </a:avLst>
              </a:prstGeom>
              <a:solidFill>
                <a:srgbClr val="A9D18E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019" tIns="45509" rIns="91019" bIns="45509" anchor="ctr"/>
              <a:lstStyle/>
              <a:p>
                <a:pPr algn="ctr" eaLnBrk="0" hangingPunct="0"/>
                <a:r>
                  <a:rPr lang="zh-CN" altLang="en-US" sz="1205" noProof="1">
                    <a:latin typeface="微软雅黑" panose="020B0503020204020204" pitchFamily="34" charset="-122"/>
                    <a:cs typeface="+mn-ea"/>
                  </a:rPr>
                  <a:t>发展报告</a:t>
                </a:r>
                <a:endParaRPr lang="zh-CN" altLang="zh-CN" sz="1205" noProof="1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6422" name="上箭头 37"/>
            <p:cNvSpPr/>
            <p:nvPr/>
          </p:nvSpPr>
          <p:spPr>
            <a:xfrm>
              <a:off x="5885269" y="3300480"/>
              <a:ext cx="859335" cy="36959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9287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endParaRPr lang="zh-CN" altLang="en-US" sz="1805" noProof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423" name="上箭头 38"/>
            <p:cNvSpPr/>
            <p:nvPr/>
          </p:nvSpPr>
          <p:spPr>
            <a:xfrm>
              <a:off x="5827677" y="2026687"/>
              <a:ext cx="859335" cy="36794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9287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endParaRPr lang="zh-CN" altLang="en-US" sz="1805" noProof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424" name="矩形 1"/>
            <p:cNvSpPr/>
            <p:nvPr/>
          </p:nvSpPr>
          <p:spPr>
            <a:xfrm>
              <a:off x="1764406" y="676995"/>
              <a:ext cx="9084390" cy="452097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019" tIns="45509" rIns="91019" bIns="45509" anchor="ctr"/>
            <a:lstStyle/>
            <a:p>
              <a:pPr algn="ctr" eaLnBrk="0" hangingPunct="0"/>
              <a:endParaRPr lang="zh-CN" altLang="zh-CN" sz="1580" noProof="1">
                <a:latin typeface="微软雅黑" panose="020B0503020204020204" pitchFamily="34" charset="-122"/>
              </a:endParaRPr>
            </a:p>
          </p:txBody>
        </p:sp>
        <p:pic>
          <p:nvPicPr>
            <p:cNvPr id="69673" name="图片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722" y="670395"/>
              <a:ext cx="313346" cy="42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6" name="文本框 41"/>
            <p:cNvSpPr txBox="1"/>
            <p:nvPr/>
          </p:nvSpPr>
          <p:spPr>
            <a:xfrm>
              <a:off x="2547961" y="708345"/>
              <a:ext cx="1718113" cy="384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019" tIns="45509" rIns="91019" bIns="45509">
              <a:spAutoFit/>
            </a:bodyPr>
            <a:lstStyle/>
            <a:p>
              <a:pPr eaLnBrk="0" hangingPunct="0"/>
              <a:r>
                <a:rPr lang="zh-CN" altLang="en-US" noProof="1">
                  <a:latin typeface="微软雅黑" panose="020B0503020204020204" pitchFamily="34" charset="-122"/>
                  <a:cs typeface="+mn-ea"/>
                </a:rPr>
                <a:t>统一身份认证</a:t>
              </a:r>
              <a:r>
                <a:rPr lang="zh-CN" altLang="en-US" sz="1805" noProof="1">
                  <a:latin typeface="微软雅黑" panose="020B0503020204020204" pitchFamily="34" charset="-122"/>
                  <a:cs typeface="+mn-ea"/>
                </a:rPr>
                <a:t>：</a:t>
              </a:r>
              <a:endParaRPr lang="zh-CN" altLang="en-US" sz="1805" noProof="1">
                <a:latin typeface="微软雅黑" panose="020B0503020204020204" pitchFamily="34" charset="-122"/>
              </a:endParaRPr>
            </a:p>
          </p:txBody>
        </p:sp>
        <p:pic>
          <p:nvPicPr>
            <p:cNvPr id="69675" name="图片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9" t="12589" r="31470" b="17482"/>
            <a:stretch>
              <a:fillRect/>
            </a:stretch>
          </p:blipFill>
          <p:spPr bwMode="auto">
            <a:xfrm>
              <a:off x="4458198" y="722088"/>
              <a:ext cx="354545" cy="34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76" name="图片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2" t="13770" r="19527" b="11742"/>
            <a:stretch>
              <a:fillRect/>
            </a:stretch>
          </p:blipFill>
          <p:spPr bwMode="auto">
            <a:xfrm>
              <a:off x="5543447" y="734968"/>
              <a:ext cx="355074" cy="34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77" name="图片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t="2118" r="12570" b="2269"/>
            <a:stretch>
              <a:fillRect/>
            </a:stretch>
          </p:blipFill>
          <p:spPr bwMode="auto">
            <a:xfrm>
              <a:off x="6629225" y="722088"/>
              <a:ext cx="384996" cy="34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78" name="图片 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t="7164" r="8466" b="7658"/>
            <a:stretch>
              <a:fillRect/>
            </a:stretch>
          </p:blipFill>
          <p:spPr bwMode="auto">
            <a:xfrm>
              <a:off x="7744925" y="704418"/>
              <a:ext cx="376667" cy="37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79" name="图片 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296" y="729757"/>
              <a:ext cx="513579" cy="35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80" name="图片 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77" y="704737"/>
              <a:ext cx="190221" cy="39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2" name="文本框 49"/>
          <p:cNvSpPr txBox="1">
            <a:spLocks noChangeArrowheads="1"/>
          </p:cNvSpPr>
          <p:nvPr/>
        </p:nvSpPr>
        <p:spPr bwMode="auto">
          <a:xfrm>
            <a:off x="938568" y="1441450"/>
            <a:ext cx="460815" cy="3494088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 lIns="91019" tIns="45509" rIns="91019" bIns="45509">
            <a:spAutoFit/>
          </a:bodyPr>
          <a:lstStyle/>
          <a:p>
            <a:pPr algn="ctr" defTabSz="1209675" eaLnBrk="0" hangingPunct="0">
              <a:defRPr/>
            </a:pPr>
            <a:r>
              <a:rPr lang="zh-CN" altLang="en-US" b="1" noProof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智能校园管理平台框架图</a:t>
            </a:r>
            <a:endParaRPr lang="zh-CN" altLang="en-US" b="1" noProof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08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内容占位符 2"/>
          <p:cNvSpPr>
            <a:spLocks noGrp="1" noChangeArrowheads="1"/>
          </p:cNvSpPr>
          <p:nvPr>
            <p:ph idx="1"/>
          </p:nvPr>
        </p:nvSpPr>
        <p:spPr>
          <a:xfrm>
            <a:off x="538958" y="1457326"/>
            <a:ext cx="11287125" cy="2339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</a:rPr>
              <a:t>研究、阐发、传播齐文化中有关工匠精神、质量文化的优秀成分，强化全员质量意识，贯彻落实全面质量管理观，推进质量立校战略实施，构建“三维三全”文化育人体系，不断丰富内部质量保证体系内涵，形成富有高职和地域特色的现代</a:t>
            </a:r>
            <a:r>
              <a:rPr lang="zh-CN" altLang="en-US" sz="2400">
                <a:latin typeface="微软雅黑" panose="020B0503020204020204" pitchFamily="34" charset="-122"/>
                <a:sym typeface="微软雅黑" panose="020B0503020204020204" pitchFamily="34" charset="-122"/>
              </a:rPr>
              <a:t>学校质量文化。</a:t>
            </a: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71682" name="文本框 5"/>
          <p:cNvSpPr txBox="1">
            <a:spLocks noChangeArrowheads="1"/>
          </p:cNvSpPr>
          <p:nvPr/>
        </p:nvSpPr>
        <p:spPr bwMode="auto">
          <a:xfrm>
            <a:off x="1669258" y="584201"/>
            <a:ext cx="663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8. 建设富有高职和地域特色的学校质量文化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8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3"/>
          <p:cNvSpPr txBox="1">
            <a:spLocks noChangeArrowheads="1"/>
          </p:cNvSpPr>
          <p:nvPr/>
        </p:nvSpPr>
        <p:spPr bwMode="auto">
          <a:xfrm>
            <a:off x="1669258" y="584201"/>
            <a:ext cx="663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8. 建设富有高职和地域特色的学校质量文化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707" name="AutoShape 2"/>
          <p:cNvSpPr>
            <a:spLocks noChangeArrowheads="1"/>
          </p:cNvSpPr>
          <p:nvPr/>
        </p:nvSpPr>
        <p:spPr bwMode="auto">
          <a:xfrm rot="-5400000">
            <a:off x="2642394" y="1146175"/>
            <a:ext cx="3005138" cy="5170488"/>
          </a:xfrm>
          <a:custGeom>
            <a:avLst/>
            <a:gdLst>
              <a:gd name="T0" fmla="*/ 2875 w 21600"/>
              <a:gd name="T1" fmla="*/ 10799 h 21600"/>
              <a:gd name="T2" fmla="*/ 10800 w 21600"/>
              <a:gd name="T3" fmla="*/ 2875 h 21600"/>
              <a:gd name="T4" fmla="*/ 18724 w 21600"/>
              <a:gd name="T5" fmla="*/ 10799 h 21600"/>
              <a:gd name="T6" fmla="*/ 21599 w 21600"/>
              <a:gd name="T7" fmla="*/ 10798 h 21600"/>
              <a:gd name="T8" fmla="*/ 10799 w 21600"/>
              <a:gd name="T9" fmla="*/ 0 h 21600"/>
              <a:gd name="T10" fmla="*/ 0 w 21600"/>
              <a:gd name="T11" fmla="*/ 107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875" y="10799"/>
                </a:moveTo>
                <a:cubicBezTo>
                  <a:pt x="2875" y="6422"/>
                  <a:pt x="6423" y="2874"/>
                  <a:pt x="10800" y="2875"/>
                </a:cubicBezTo>
                <a:cubicBezTo>
                  <a:pt x="15176" y="2875"/>
                  <a:pt x="18724" y="6422"/>
                  <a:pt x="18724" y="10799"/>
                </a:cubicBezTo>
                <a:lnTo>
                  <a:pt x="21599" y="10798"/>
                </a:lnTo>
                <a:cubicBezTo>
                  <a:pt x="21599" y="4834"/>
                  <a:pt x="16764" y="-1"/>
                  <a:pt x="10799" y="0"/>
                </a:cubicBezTo>
                <a:cubicBezTo>
                  <a:pt x="4835" y="0"/>
                  <a:pt x="0" y="4834"/>
                  <a:pt x="0" y="10798"/>
                </a:cubicBezTo>
                <a:close/>
              </a:path>
            </a:pathLst>
          </a:custGeom>
          <a:gradFill rotWithShape="1">
            <a:gsLst>
              <a:gs pos="0">
                <a:srgbClr val="CBD852"/>
              </a:gs>
              <a:gs pos="50000">
                <a:srgbClr val="EBF0BB"/>
              </a:gs>
              <a:gs pos="100000">
                <a:srgbClr val="CBD852"/>
              </a:gs>
            </a:gsLst>
            <a:lin ang="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endParaRPr lang="zh-CN" altLang="en-US" sz="3200">
              <a:solidFill>
                <a:schemeClr val="bg1"/>
              </a:solidFill>
              <a:latin typeface="Verdana" panose="020B0604030504040204" pitchFamily="34" charset="0"/>
              <a:ea typeface="Gulim" panose="020B0600000101010101" pitchFamily="34" charset="-127"/>
            </a:endParaRPr>
          </a:p>
        </p:txBody>
      </p:sp>
      <p:sp>
        <p:nvSpPr>
          <p:cNvPr id="72708" name="AutoShape 3"/>
          <p:cNvSpPr>
            <a:spLocks noChangeArrowheads="1"/>
          </p:cNvSpPr>
          <p:nvPr/>
        </p:nvSpPr>
        <p:spPr bwMode="auto">
          <a:xfrm rot="-5400000">
            <a:off x="2583657" y="1758951"/>
            <a:ext cx="2638425" cy="3987800"/>
          </a:xfrm>
          <a:custGeom>
            <a:avLst/>
            <a:gdLst>
              <a:gd name="T0" fmla="*/ 1072 w 21600"/>
              <a:gd name="T1" fmla="*/ 9440 h 21600"/>
              <a:gd name="T2" fmla="*/ 10800 w 21600"/>
              <a:gd name="T3" fmla="*/ 978 h 21600"/>
              <a:gd name="T4" fmla="*/ 20527 w 21600"/>
              <a:gd name="T5" fmla="*/ 9440 h 21600"/>
              <a:gd name="T6" fmla="*/ 21495 w 21600"/>
              <a:gd name="T7" fmla="*/ 9304 h 21600"/>
              <a:gd name="T8" fmla="*/ 10799 w 21600"/>
              <a:gd name="T9" fmla="*/ 0 h 21600"/>
              <a:gd name="T10" fmla="*/ 104 w 21600"/>
              <a:gd name="T11" fmla="*/ 93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72" y="9440"/>
                </a:moveTo>
                <a:cubicBezTo>
                  <a:pt x="1750" y="4588"/>
                  <a:pt x="5900" y="977"/>
                  <a:pt x="10800" y="978"/>
                </a:cubicBezTo>
                <a:cubicBezTo>
                  <a:pt x="15699" y="978"/>
                  <a:pt x="19849" y="4588"/>
                  <a:pt x="20527" y="9440"/>
                </a:cubicBezTo>
                <a:lnTo>
                  <a:pt x="21495" y="9304"/>
                </a:lnTo>
                <a:cubicBezTo>
                  <a:pt x="20750" y="3969"/>
                  <a:pt x="16186" y="-1"/>
                  <a:pt x="10799" y="0"/>
                </a:cubicBezTo>
                <a:cubicBezTo>
                  <a:pt x="5413" y="0"/>
                  <a:pt x="849" y="3969"/>
                  <a:pt x="104" y="9304"/>
                </a:cubicBez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50000">
                <a:srgbClr val="B6B66C"/>
              </a:gs>
              <a:gs pos="100000">
                <a:srgbClr val="8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grpSp>
        <p:nvGrpSpPr>
          <p:cNvPr id="72709" name="Group 4"/>
          <p:cNvGrpSpPr>
            <a:grpSpLocks/>
          </p:cNvGrpSpPr>
          <p:nvPr/>
        </p:nvGrpSpPr>
        <p:grpSpPr bwMode="auto">
          <a:xfrm>
            <a:off x="2961482" y="4068764"/>
            <a:ext cx="2265362" cy="1647825"/>
            <a:chOff x="1488" y="3122"/>
            <a:chExt cx="1235" cy="1198"/>
          </a:xfrm>
        </p:grpSpPr>
        <p:sp>
          <p:nvSpPr>
            <p:cNvPr id="72710" name="Oval 5"/>
            <p:cNvSpPr>
              <a:spLocks noChangeArrowheads="1"/>
            </p:cNvSpPr>
            <p:nvPr/>
          </p:nvSpPr>
          <p:spPr bwMode="auto">
            <a:xfrm>
              <a:off x="1488" y="3122"/>
              <a:ext cx="1235" cy="119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endParaRPr lang="zh-CN" altLang="en-US"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72711" name="Oval 6"/>
            <p:cNvSpPr>
              <a:spLocks noChangeArrowheads="1"/>
            </p:cNvSpPr>
            <p:nvPr/>
          </p:nvSpPr>
          <p:spPr bwMode="auto">
            <a:xfrm>
              <a:off x="1540" y="3177"/>
              <a:ext cx="1128" cy="109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endParaRPr lang="zh-CN" altLang="en-US"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  <p:pic>
          <p:nvPicPr>
            <p:cNvPr id="72712" name="Picture 7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3216"/>
              <a:ext cx="1053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3" name="Oval 8"/>
            <p:cNvSpPr>
              <a:spLocks noChangeArrowheads="1"/>
            </p:cNvSpPr>
            <p:nvPr/>
          </p:nvSpPr>
          <p:spPr bwMode="auto">
            <a:xfrm>
              <a:off x="1581" y="3216"/>
              <a:ext cx="1047" cy="1010"/>
            </a:xfrm>
            <a:prstGeom prst="ellipse">
              <a:avLst/>
            </a:prstGeom>
            <a:gradFill rotWithShape="1">
              <a:gsLst>
                <a:gs pos="0">
                  <a:srgbClr val="363643">
                    <a:alpha val="89998"/>
                  </a:srgbClr>
                </a:gs>
                <a:gs pos="50000">
                  <a:srgbClr val="CCCCFF">
                    <a:alpha val="45000"/>
                  </a:srgbClr>
                </a:gs>
                <a:gs pos="100000">
                  <a:srgbClr val="363643">
                    <a:alpha val="89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endParaRPr lang="zh-CN" altLang="en-US"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72714" name="Freeform 9"/>
            <p:cNvSpPr>
              <a:spLocks noChangeArrowheads="1"/>
            </p:cNvSpPr>
            <p:nvPr/>
          </p:nvSpPr>
          <p:spPr bwMode="auto">
            <a:xfrm>
              <a:off x="1689" y="3236"/>
              <a:ext cx="822" cy="351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759 w 1321"/>
                <a:gd name="T85" fmla="*/ 6 h 712"/>
                <a:gd name="T86" fmla="*/ 847 w 1321"/>
                <a:gd name="T87" fmla="*/ 23 h 712"/>
                <a:gd name="T88" fmla="*/ 932 w 1321"/>
                <a:gd name="T89" fmla="*/ 53 h 712"/>
                <a:gd name="T90" fmla="*/ 1010 w 1321"/>
                <a:gd name="T91" fmla="*/ 90 h 712"/>
                <a:gd name="T92" fmla="*/ 1082 w 1321"/>
                <a:gd name="T93" fmla="*/ 137 h 712"/>
                <a:gd name="T94" fmla="*/ 1149 w 1321"/>
                <a:gd name="T95" fmla="*/ 194 h 712"/>
                <a:gd name="T96" fmla="*/ 1208 w 1321"/>
                <a:gd name="T97" fmla="*/ 256 h 712"/>
                <a:gd name="T98" fmla="*/ 1258 w 1321"/>
                <a:gd name="T99" fmla="*/ 325 h 712"/>
                <a:gd name="T100" fmla="*/ 1301 w 1321"/>
                <a:gd name="T101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72715" name="Group 10"/>
            <p:cNvGrpSpPr>
              <a:grpSpLocks/>
            </p:cNvGrpSpPr>
            <p:nvPr/>
          </p:nvGrpSpPr>
          <p:grpSpPr bwMode="auto">
            <a:xfrm rot="-1297425" flipH="1" flipV="1">
              <a:off x="1661" y="4004"/>
              <a:ext cx="914" cy="214"/>
              <a:chOff x="2532" y="1051"/>
              <a:chExt cx="893" cy="246"/>
            </a:xfrm>
          </p:grpSpPr>
          <p:grpSp>
            <p:nvGrpSpPr>
              <p:cNvPr id="72716" name="Group 1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717" name="AutoShape 12"/>
                <p:cNvSpPr>
                  <a:spLocks noChangeArrowheads="1"/>
                </p:cNvSpPr>
                <p:nvPr/>
              </p:nvSpPr>
              <p:spPr bwMode="auto">
                <a:xfrm rot="5263130">
                  <a:off x="1858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18" name="AutoShape 13"/>
                <p:cNvSpPr>
                  <a:spLocks noChangeArrowheads="1"/>
                </p:cNvSpPr>
                <p:nvPr/>
              </p:nvSpPr>
              <p:spPr bwMode="auto">
                <a:xfrm rot="6078281">
                  <a:off x="1994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19" name="AutoShape 14"/>
                <p:cNvSpPr>
                  <a:spLocks noChangeArrowheads="1"/>
                </p:cNvSpPr>
                <p:nvPr/>
              </p:nvSpPr>
              <p:spPr bwMode="auto">
                <a:xfrm rot="6373927">
                  <a:off x="2070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20" name="AutoShape 15"/>
                <p:cNvSpPr>
                  <a:spLocks noChangeArrowheads="1"/>
                </p:cNvSpPr>
                <p:nvPr/>
              </p:nvSpPr>
              <p:spPr bwMode="auto">
                <a:xfrm rot="6906312">
                  <a:off x="2160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72721" name="Group 1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722" name="AutoShape 17"/>
                <p:cNvSpPr>
                  <a:spLocks noChangeArrowheads="1"/>
                </p:cNvSpPr>
                <p:nvPr/>
              </p:nvSpPr>
              <p:spPr bwMode="auto">
                <a:xfrm rot="5263130">
                  <a:off x="1858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23" name="AutoShape 18"/>
                <p:cNvSpPr>
                  <a:spLocks noChangeArrowheads="1"/>
                </p:cNvSpPr>
                <p:nvPr/>
              </p:nvSpPr>
              <p:spPr bwMode="auto">
                <a:xfrm rot="6078281">
                  <a:off x="1994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24" name="AutoShape 19"/>
                <p:cNvSpPr>
                  <a:spLocks noChangeArrowheads="1"/>
                </p:cNvSpPr>
                <p:nvPr/>
              </p:nvSpPr>
              <p:spPr bwMode="auto">
                <a:xfrm rot="6373927">
                  <a:off x="2070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25" name="AutoShape 20"/>
                <p:cNvSpPr>
                  <a:spLocks noChangeArrowheads="1"/>
                </p:cNvSpPr>
                <p:nvPr/>
              </p:nvSpPr>
              <p:spPr bwMode="auto">
                <a:xfrm rot="6906312">
                  <a:off x="2160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</p:grpSp>
        </p:grpSp>
      </p:grpSp>
      <p:sp>
        <p:nvSpPr>
          <p:cNvPr id="72726" name="Line 21"/>
          <p:cNvSpPr>
            <a:spLocks noChangeShapeType="1"/>
          </p:cNvSpPr>
          <p:nvPr/>
        </p:nvSpPr>
        <p:spPr bwMode="auto">
          <a:xfrm>
            <a:off x="5231608" y="2708275"/>
            <a:ext cx="1900237" cy="566738"/>
          </a:xfrm>
          <a:prstGeom prst="line">
            <a:avLst/>
          </a:prstGeom>
          <a:noFill/>
          <a:ln w="7620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5226844" y="4002089"/>
            <a:ext cx="1970088" cy="585787"/>
          </a:xfrm>
          <a:prstGeom prst="line">
            <a:avLst/>
          </a:prstGeom>
          <a:noFill/>
          <a:ln w="7620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8836820" y="3221039"/>
            <a:ext cx="1465263" cy="1587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72729" name="AutoShape 25"/>
          <p:cNvSpPr>
            <a:spLocks noChangeArrowheads="1"/>
          </p:cNvSpPr>
          <p:nvPr/>
        </p:nvSpPr>
        <p:spPr bwMode="auto">
          <a:xfrm>
            <a:off x="7131845" y="2109789"/>
            <a:ext cx="4048125" cy="293052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auto">
          <a:xfrm>
            <a:off x="7474745" y="2286001"/>
            <a:ext cx="3446463" cy="246697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2816 w 21600"/>
              <a:gd name="T11" fmla="*/ 10800 h 21600"/>
              <a:gd name="T12" fmla="*/ 10800 w 21600"/>
              <a:gd name="T13" fmla="*/ 18784 h 21600"/>
              <a:gd name="T14" fmla="*/ 18784 w 21600"/>
              <a:gd name="T15" fmla="*/ 10800 h 21600"/>
              <a:gd name="T16" fmla="*/ 10800 w 21600"/>
              <a:gd name="T17" fmla="*/ 2816 h 21600"/>
              <a:gd name="T18" fmla="*/ 2816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16" y="10800"/>
                </a:moveTo>
                <a:cubicBezTo>
                  <a:pt x="2816" y="15209"/>
                  <a:pt x="6391" y="18784"/>
                  <a:pt x="10800" y="18784"/>
                </a:cubicBezTo>
                <a:cubicBezTo>
                  <a:pt x="15209" y="18784"/>
                  <a:pt x="18784" y="15209"/>
                  <a:pt x="18784" y="10800"/>
                </a:cubicBezTo>
                <a:cubicBezTo>
                  <a:pt x="18784" y="6391"/>
                  <a:pt x="15209" y="2816"/>
                  <a:pt x="10800" y="2816"/>
                </a:cubicBezTo>
                <a:cubicBezTo>
                  <a:pt x="6391" y="2816"/>
                  <a:pt x="2816" y="6391"/>
                  <a:pt x="2816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7801769" y="2430463"/>
            <a:ext cx="2794000" cy="20955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endParaRPr lang="zh-CN" altLang="en-US" sz="3200">
              <a:solidFill>
                <a:schemeClr val="bg1"/>
              </a:solidFill>
              <a:latin typeface="Verdana" panose="020B0604030504040204" pitchFamily="34" charset="0"/>
              <a:ea typeface="Gulim" panose="020B0600000101010101" pitchFamily="34" charset="-127"/>
            </a:endParaRPr>
          </a:p>
        </p:txBody>
      </p:sp>
      <p:sp>
        <p:nvSpPr>
          <p:cNvPr id="72732" name="Text Box 46"/>
          <p:cNvSpPr txBox="1">
            <a:spLocks noChangeArrowheads="1"/>
          </p:cNvSpPr>
          <p:nvPr/>
        </p:nvSpPr>
        <p:spPr bwMode="auto">
          <a:xfrm>
            <a:off x="3140869" y="4727576"/>
            <a:ext cx="1924050" cy="3508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9287"/>
                </a:solidFill>
              </a:rPr>
              <a:t>齐文化</a:t>
            </a:r>
          </a:p>
        </p:txBody>
      </p:sp>
      <p:sp>
        <p:nvSpPr>
          <p:cNvPr id="72733" name="WordArt 47"/>
          <p:cNvSpPr>
            <a:spLocks noChangeArrowheads="1" noChangeShapeType="1" noTextEdit="1"/>
          </p:cNvSpPr>
          <p:nvPr/>
        </p:nvSpPr>
        <p:spPr bwMode="auto">
          <a:xfrm>
            <a:off x="8112919" y="3048000"/>
            <a:ext cx="22225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A2068"/>
                    </a:gs>
                    <a:gs pos="100000">
                      <a:srgbClr val="2F7ADF"/>
                    </a:gs>
                  </a:gsLst>
                  <a:lin ang="5400000" scaled="1"/>
                </a:gradFill>
                <a:latin typeface="微软雅黑" panose="020B0503020204020204" pitchFamily="34" charset="-122"/>
              </a:rPr>
              <a:t>学校质量文化</a:t>
            </a:r>
          </a:p>
        </p:txBody>
      </p:sp>
      <p:grpSp>
        <p:nvGrpSpPr>
          <p:cNvPr id="72734" name="Group 48"/>
          <p:cNvGrpSpPr>
            <a:grpSpLocks/>
          </p:cNvGrpSpPr>
          <p:nvPr/>
        </p:nvGrpSpPr>
        <p:grpSpPr bwMode="auto">
          <a:xfrm>
            <a:off x="2961483" y="1952625"/>
            <a:ext cx="2200275" cy="1651000"/>
            <a:chOff x="1175" y="756"/>
            <a:chExt cx="1040" cy="1040"/>
          </a:xfrm>
        </p:grpSpPr>
        <p:sp>
          <p:nvSpPr>
            <p:cNvPr id="72735" name="Oval 49"/>
            <p:cNvSpPr>
              <a:spLocks noChangeArrowheads="1"/>
            </p:cNvSpPr>
            <p:nvPr/>
          </p:nvSpPr>
          <p:spPr bwMode="auto">
            <a:xfrm>
              <a:off x="1175" y="756"/>
              <a:ext cx="1040" cy="104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endParaRPr lang="zh-CN" altLang="en-US"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72736" name="Oval 50"/>
            <p:cNvSpPr>
              <a:spLocks noChangeArrowheads="1"/>
            </p:cNvSpPr>
            <p:nvPr/>
          </p:nvSpPr>
          <p:spPr bwMode="auto">
            <a:xfrm>
              <a:off x="1219" y="804"/>
              <a:ext cx="949" cy="95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endParaRPr lang="zh-CN" altLang="en-US"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  <p:pic>
          <p:nvPicPr>
            <p:cNvPr id="72737" name="Picture 5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" y="838"/>
              <a:ext cx="887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8" name="Oval 52"/>
            <p:cNvSpPr>
              <a:spLocks noChangeArrowheads="1"/>
            </p:cNvSpPr>
            <p:nvPr/>
          </p:nvSpPr>
          <p:spPr bwMode="auto">
            <a:xfrm>
              <a:off x="1253" y="838"/>
              <a:ext cx="881" cy="876"/>
            </a:xfrm>
            <a:prstGeom prst="ellipse">
              <a:avLst/>
            </a:prstGeom>
            <a:gradFill rotWithShape="1">
              <a:gsLst>
                <a:gs pos="0">
                  <a:srgbClr val="434328">
                    <a:alpha val="89998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434328">
                    <a:alpha val="89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endParaRPr lang="zh-CN" altLang="en-US"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72739" name="Freeform 53"/>
            <p:cNvSpPr>
              <a:spLocks noChangeArrowheads="1"/>
            </p:cNvSpPr>
            <p:nvPr/>
          </p:nvSpPr>
          <p:spPr bwMode="auto">
            <a:xfrm>
              <a:off x="1344" y="855"/>
              <a:ext cx="692" cy="305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759 w 1321"/>
                <a:gd name="T85" fmla="*/ 6 h 712"/>
                <a:gd name="T86" fmla="*/ 847 w 1321"/>
                <a:gd name="T87" fmla="*/ 23 h 712"/>
                <a:gd name="T88" fmla="*/ 932 w 1321"/>
                <a:gd name="T89" fmla="*/ 53 h 712"/>
                <a:gd name="T90" fmla="*/ 1010 w 1321"/>
                <a:gd name="T91" fmla="*/ 90 h 712"/>
                <a:gd name="T92" fmla="*/ 1082 w 1321"/>
                <a:gd name="T93" fmla="*/ 137 h 712"/>
                <a:gd name="T94" fmla="*/ 1149 w 1321"/>
                <a:gd name="T95" fmla="*/ 194 h 712"/>
                <a:gd name="T96" fmla="*/ 1208 w 1321"/>
                <a:gd name="T97" fmla="*/ 256 h 712"/>
                <a:gd name="T98" fmla="*/ 1258 w 1321"/>
                <a:gd name="T99" fmla="*/ 325 h 712"/>
                <a:gd name="T100" fmla="*/ 1301 w 1321"/>
                <a:gd name="T101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9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740" name="Text Box 54"/>
            <p:cNvSpPr txBox="1">
              <a:spLocks noChangeArrowheads="1"/>
            </p:cNvSpPr>
            <p:nvPr/>
          </p:nvSpPr>
          <p:spPr bwMode="auto">
            <a:xfrm>
              <a:off x="1260" y="966"/>
              <a:ext cx="909" cy="6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ED7D31"/>
                  </a:solidFill>
                </a:rPr>
                <a:t>现代质量文化</a:t>
              </a:r>
            </a:p>
          </p:txBody>
        </p:sp>
        <p:grpSp>
          <p:nvGrpSpPr>
            <p:cNvPr id="72741" name="Group 55"/>
            <p:cNvGrpSpPr>
              <a:grpSpLocks/>
            </p:cNvGrpSpPr>
            <p:nvPr/>
          </p:nvGrpSpPr>
          <p:grpSpPr bwMode="auto">
            <a:xfrm rot="-1297425" flipH="1" flipV="1">
              <a:off x="1316" y="1510"/>
              <a:ext cx="769" cy="193"/>
              <a:chOff x="2532" y="1051"/>
              <a:chExt cx="893" cy="246"/>
            </a:xfrm>
          </p:grpSpPr>
          <p:grpSp>
            <p:nvGrpSpPr>
              <p:cNvPr id="72742" name="Group 5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743" name="AutoShape 57"/>
                <p:cNvSpPr>
                  <a:spLocks noChangeArrowheads="1"/>
                </p:cNvSpPr>
                <p:nvPr/>
              </p:nvSpPr>
              <p:spPr bwMode="auto">
                <a:xfrm rot="5263130">
                  <a:off x="1858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44" name="AutoShape 58"/>
                <p:cNvSpPr>
                  <a:spLocks noChangeArrowheads="1"/>
                </p:cNvSpPr>
                <p:nvPr/>
              </p:nvSpPr>
              <p:spPr bwMode="auto">
                <a:xfrm rot="6078281">
                  <a:off x="1994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45" name="AutoShape 59"/>
                <p:cNvSpPr>
                  <a:spLocks noChangeArrowheads="1"/>
                </p:cNvSpPr>
                <p:nvPr/>
              </p:nvSpPr>
              <p:spPr bwMode="auto">
                <a:xfrm rot="6373927">
                  <a:off x="2070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46" name="AutoShape 60"/>
                <p:cNvSpPr>
                  <a:spLocks noChangeArrowheads="1"/>
                </p:cNvSpPr>
                <p:nvPr/>
              </p:nvSpPr>
              <p:spPr bwMode="auto">
                <a:xfrm rot="6906312">
                  <a:off x="2160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72747" name="Group 6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748" name="AutoShape 62"/>
                <p:cNvSpPr>
                  <a:spLocks noChangeArrowheads="1"/>
                </p:cNvSpPr>
                <p:nvPr/>
              </p:nvSpPr>
              <p:spPr bwMode="auto">
                <a:xfrm rot="5263130">
                  <a:off x="1858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49" name="AutoShape 63"/>
                <p:cNvSpPr>
                  <a:spLocks noChangeArrowheads="1"/>
                </p:cNvSpPr>
                <p:nvPr/>
              </p:nvSpPr>
              <p:spPr bwMode="auto">
                <a:xfrm rot="6078281">
                  <a:off x="1994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50" name="AutoShape 64"/>
                <p:cNvSpPr>
                  <a:spLocks noChangeArrowheads="1"/>
                </p:cNvSpPr>
                <p:nvPr/>
              </p:nvSpPr>
              <p:spPr bwMode="auto">
                <a:xfrm rot="6373927">
                  <a:off x="2070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72751" name="AutoShape 65"/>
                <p:cNvSpPr>
                  <a:spLocks noChangeArrowheads="1"/>
                </p:cNvSpPr>
                <p:nvPr/>
              </p:nvSpPr>
              <p:spPr bwMode="auto">
                <a:xfrm rot="6906312">
                  <a:off x="2160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r"/>
                  <a:endParaRPr lang="zh-CN" altLang="en-US" sz="3200">
                    <a:solidFill>
                      <a:schemeClr val="bg1"/>
                    </a:solidFill>
                    <a:latin typeface="Verdana" panose="020B0604030504040204" pitchFamily="34" charset="0"/>
                    <a:ea typeface="Gulim" panose="020B0600000101010101" pitchFamily="34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645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1708" y="2932114"/>
            <a:ext cx="2020887" cy="3749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/>
            <a:endParaRPr lang="zh-CN" altLang="en-US"/>
          </a:p>
        </p:txBody>
      </p:sp>
      <p:sp>
        <p:nvSpPr>
          <p:cNvPr id="8196" name="Line 14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46982" y="4432300"/>
            <a:ext cx="14398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</p:spPr>
        <p:txBody>
          <a:bodyPr>
            <a:normAutofit fontScale="25000" lnSpcReduction="20000"/>
          </a:bodyPr>
          <a:lstStyle/>
          <a:p>
            <a:pPr eaLnBrk="0" hangingPunct="0">
              <a:defRPr/>
            </a:pPr>
            <a:endParaRPr lang="zh-CN" altLang="en-US" noProof="1"/>
          </a:p>
        </p:txBody>
      </p:sp>
      <p:sp>
        <p:nvSpPr>
          <p:cNvPr id="73731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5532" y="2932114"/>
            <a:ext cx="2019300" cy="3749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/>
            <a:endParaRPr lang="zh-CN" altLang="en-US"/>
          </a:p>
        </p:txBody>
      </p:sp>
      <p:sp>
        <p:nvSpPr>
          <p:cNvPr id="8201" name="Line 15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09219" y="4432300"/>
            <a:ext cx="14414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</p:spPr>
        <p:txBody>
          <a:bodyPr>
            <a:normAutofit fontScale="25000" lnSpcReduction="20000"/>
          </a:bodyPr>
          <a:lstStyle/>
          <a:p>
            <a:pPr eaLnBrk="0" hangingPunct="0">
              <a:defRPr/>
            </a:pPr>
            <a:endParaRPr lang="zh-CN" altLang="en-US" noProof="1"/>
          </a:p>
        </p:txBody>
      </p:sp>
      <p:sp>
        <p:nvSpPr>
          <p:cNvPr id="8205" name="Line 15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761957" y="4432300"/>
            <a:ext cx="14398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</p:spPr>
        <p:txBody>
          <a:bodyPr>
            <a:normAutofit fontScale="25000" lnSpcReduction="20000"/>
          </a:bodyPr>
          <a:lstStyle/>
          <a:p>
            <a:pPr eaLnBrk="0" hangingPunct="0">
              <a:defRPr/>
            </a:pPr>
            <a:endParaRPr lang="zh-CN" altLang="en-US" noProof="1"/>
          </a:p>
        </p:txBody>
      </p:sp>
      <p:sp>
        <p:nvSpPr>
          <p:cNvPr id="8209" name="Line 1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562307" y="4432300"/>
            <a:ext cx="14398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</p:spPr>
        <p:txBody>
          <a:bodyPr>
            <a:normAutofit fontScale="25000" lnSpcReduction="20000"/>
          </a:bodyPr>
          <a:lstStyle/>
          <a:p>
            <a:pPr eaLnBrk="0" hangingPunct="0">
              <a:defRPr/>
            </a:pPr>
            <a:endParaRPr lang="zh-CN" altLang="en-US" noProof="1"/>
          </a:p>
        </p:txBody>
      </p:sp>
      <p:grpSp>
        <p:nvGrpSpPr>
          <p:cNvPr id="73735" name="Group 41"/>
          <p:cNvGrpSpPr>
            <a:grpSpLocks/>
          </p:cNvGrpSpPr>
          <p:nvPr/>
        </p:nvGrpSpPr>
        <p:grpSpPr bwMode="auto">
          <a:xfrm>
            <a:off x="951708" y="1125538"/>
            <a:ext cx="2020887" cy="3560762"/>
            <a:chOff x="588" y="1516"/>
            <a:chExt cx="1273" cy="2243"/>
          </a:xfrm>
        </p:grpSpPr>
        <p:grpSp>
          <p:nvGrpSpPr>
            <p:cNvPr id="73736" name="Group 184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873" y="1516"/>
              <a:ext cx="704" cy="766"/>
              <a:chOff x="747" y="976"/>
              <a:chExt cx="502" cy="546"/>
            </a:xfrm>
          </p:grpSpPr>
          <p:sp>
            <p:nvSpPr>
              <p:cNvPr id="73737" name="Freeform 16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747" y="1024"/>
                <a:ext cx="487" cy="498"/>
              </a:xfrm>
              <a:custGeom>
                <a:avLst/>
                <a:gdLst>
                  <a:gd name="T0" fmla="*/ 143 w 292"/>
                  <a:gd name="T1" fmla="*/ 0 h 299"/>
                  <a:gd name="T2" fmla="*/ 11 w 292"/>
                  <a:gd name="T3" fmla="*/ 105 h 299"/>
                  <a:gd name="T4" fmla="*/ 52 w 292"/>
                  <a:gd name="T5" fmla="*/ 235 h 299"/>
                  <a:gd name="T6" fmla="*/ 44 w 292"/>
                  <a:gd name="T7" fmla="*/ 299 h 299"/>
                  <a:gd name="T8" fmla="*/ 107 w 292"/>
                  <a:gd name="T9" fmla="*/ 266 h 299"/>
                  <a:gd name="T10" fmla="*/ 113 w 292"/>
                  <a:gd name="T11" fmla="*/ 267 h 299"/>
                  <a:gd name="T12" fmla="*/ 143 w 292"/>
                  <a:gd name="T13" fmla="*/ 270 h 299"/>
                  <a:gd name="T14" fmla="*/ 275 w 292"/>
                  <a:gd name="T15" fmla="*/ 165 h 299"/>
                  <a:gd name="T16" fmla="*/ 173 w 292"/>
                  <a:gd name="T17" fmla="*/ 3 h 299"/>
                  <a:gd name="T18" fmla="*/ 143 w 292"/>
                  <a:gd name="T1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9">
                    <a:moveTo>
                      <a:pt x="143" y="0"/>
                    </a:moveTo>
                    <a:cubicBezTo>
                      <a:pt x="81" y="0"/>
                      <a:pt x="25" y="42"/>
                      <a:pt x="11" y="105"/>
                    </a:cubicBezTo>
                    <a:cubicBezTo>
                      <a:pt x="0" y="155"/>
                      <a:pt x="17" y="204"/>
                      <a:pt x="52" y="235"/>
                    </a:cubicBezTo>
                    <a:cubicBezTo>
                      <a:pt x="44" y="299"/>
                      <a:pt x="44" y="299"/>
                      <a:pt x="44" y="299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09" y="266"/>
                      <a:pt x="111" y="267"/>
                      <a:pt x="113" y="267"/>
                    </a:cubicBezTo>
                    <a:cubicBezTo>
                      <a:pt x="123" y="269"/>
                      <a:pt x="133" y="270"/>
                      <a:pt x="143" y="270"/>
                    </a:cubicBezTo>
                    <a:cubicBezTo>
                      <a:pt x="205" y="270"/>
                      <a:pt x="261" y="228"/>
                      <a:pt x="275" y="165"/>
                    </a:cubicBezTo>
                    <a:cubicBezTo>
                      <a:pt x="292" y="92"/>
                      <a:pt x="246" y="19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</a:path>
                </a:pathLst>
              </a:custGeom>
              <a:solidFill>
                <a:srgbClr val="C7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  <p:sp>
            <p:nvSpPr>
              <p:cNvPr id="73738" name="Freeform 16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762" y="976"/>
                <a:ext cx="487" cy="521"/>
              </a:xfrm>
              <a:custGeom>
                <a:avLst/>
                <a:gdLst>
                  <a:gd name="T0" fmla="*/ 173 w 292"/>
                  <a:gd name="T1" fmla="*/ 16 h 313"/>
                  <a:gd name="T2" fmla="*/ 11 w 292"/>
                  <a:gd name="T3" fmla="*/ 119 h 313"/>
                  <a:gd name="T4" fmla="*/ 53 w 292"/>
                  <a:gd name="T5" fmla="*/ 249 h 313"/>
                  <a:gd name="T6" fmla="*/ 44 w 292"/>
                  <a:gd name="T7" fmla="*/ 313 h 313"/>
                  <a:gd name="T8" fmla="*/ 108 w 292"/>
                  <a:gd name="T9" fmla="*/ 279 h 313"/>
                  <a:gd name="T10" fmla="*/ 114 w 292"/>
                  <a:gd name="T11" fmla="*/ 281 h 313"/>
                  <a:gd name="T12" fmla="*/ 276 w 292"/>
                  <a:gd name="T13" fmla="*/ 178 h 313"/>
                  <a:gd name="T14" fmla="*/ 173 w 292"/>
                  <a:gd name="T15" fmla="*/ 1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313">
                    <a:moveTo>
                      <a:pt x="173" y="16"/>
                    </a:moveTo>
                    <a:cubicBezTo>
                      <a:pt x="100" y="0"/>
                      <a:pt x="28" y="46"/>
                      <a:pt x="11" y="119"/>
                    </a:cubicBezTo>
                    <a:cubicBezTo>
                      <a:pt x="0" y="168"/>
                      <a:pt x="18" y="217"/>
                      <a:pt x="53" y="249"/>
                    </a:cubicBezTo>
                    <a:cubicBezTo>
                      <a:pt x="44" y="313"/>
                      <a:pt x="44" y="313"/>
                      <a:pt x="44" y="313"/>
                    </a:cubicBezTo>
                    <a:cubicBezTo>
                      <a:pt x="108" y="279"/>
                      <a:pt x="108" y="279"/>
                      <a:pt x="108" y="279"/>
                    </a:cubicBezTo>
                    <a:cubicBezTo>
                      <a:pt x="110" y="280"/>
                      <a:pt x="112" y="280"/>
                      <a:pt x="114" y="281"/>
                    </a:cubicBezTo>
                    <a:cubicBezTo>
                      <a:pt x="187" y="297"/>
                      <a:pt x="259" y="251"/>
                      <a:pt x="276" y="178"/>
                    </a:cubicBezTo>
                    <a:cubicBezTo>
                      <a:pt x="292" y="105"/>
                      <a:pt x="246" y="33"/>
                      <a:pt x="173" y="16"/>
                    </a:cubicBez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15" name="Freeform 18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1117" y="1782"/>
              <a:ext cx="215" cy="212"/>
            </a:xfrm>
            <a:custGeom>
              <a:avLst/>
              <a:gdLst>
                <a:gd name="T0" fmla="*/ 2147483646 w 99"/>
                <a:gd name="T1" fmla="*/ 2147483646 h 98"/>
                <a:gd name="T2" fmla="*/ 2147483646 w 99"/>
                <a:gd name="T3" fmla="*/ 2147483646 h 98"/>
                <a:gd name="T4" fmla="*/ 2147483646 w 99"/>
                <a:gd name="T5" fmla="*/ 2147483646 h 98"/>
                <a:gd name="T6" fmla="*/ 2147483646 w 99"/>
                <a:gd name="T7" fmla="*/ 2147483646 h 98"/>
                <a:gd name="T8" fmla="*/ 2147483646 w 99"/>
                <a:gd name="T9" fmla="*/ 2147483646 h 98"/>
                <a:gd name="T10" fmla="*/ 2147483646 w 99"/>
                <a:gd name="T11" fmla="*/ 2147483646 h 98"/>
                <a:gd name="T12" fmla="*/ 2147483646 w 99"/>
                <a:gd name="T13" fmla="*/ 2147483646 h 98"/>
                <a:gd name="T14" fmla="*/ 2147483646 w 99"/>
                <a:gd name="T15" fmla="*/ 2147483646 h 98"/>
                <a:gd name="T16" fmla="*/ 2147483646 w 99"/>
                <a:gd name="T17" fmla="*/ 2147483646 h 98"/>
                <a:gd name="T18" fmla="*/ 2147483646 w 99"/>
                <a:gd name="T19" fmla="*/ 2147483646 h 98"/>
                <a:gd name="T20" fmla="*/ 2147483646 w 99"/>
                <a:gd name="T21" fmla="*/ 2147483646 h 98"/>
                <a:gd name="T22" fmla="*/ 2147483646 w 99"/>
                <a:gd name="T23" fmla="*/ 2147483646 h 98"/>
                <a:gd name="T24" fmla="*/ 2147483646 w 99"/>
                <a:gd name="T25" fmla="*/ 2147483646 h 98"/>
                <a:gd name="T26" fmla="*/ 2147483646 w 99"/>
                <a:gd name="T27" fmla="*/ 2147483646 h 98"/>
                <a:gd name="T28" fmla="*/ 0 w 99"/>
                <a:gd name="T29" fmla="*/ 2147483646 h 98"/>
                <a:gd name="T30" fmla="*/ 2147483646 w 99"/>
                <a:gd name="T31" fmla="*/ 2147483646 h 98"/>
                <a:gd name="T32" fmla="*/ 2147483646 w 99"/>
                <a:gd name="T33" fmla="*/ 2147483646 h 98"/>
                <a:gd name="T34" fmla="*/ 2147483646 w 99"/>
                <a:gd name="T35" fmla="*/ 2147483646 h 98"/>
                <a:gd name="T36" fmla="*/ 2147483646 w 99"/>
                <a:gd name="T37" fmla="*/ 2147483646 h 98"/>
                <a:gd name="T38" fmla="*/ 2147483646 w 99"/>
                <a:gd name="T39" fmla="*/ 2147483646 h 98"/>
                <a:gd name="T40" fmla="*/ 2147483646 w 99"/>
                <a:gd name="T41" fmla="*/ 2147483646 h 98"/>
                <a:gd name="T42" fmla="*/ 2147483646 w 99"/>
                <a:gd name="T43" fmla="*/ 2147483646 h 98"/>
                <a:gd name="T44" fmla="*/ 2147483646 w 99"/>
                <a:gd name="T45" fmla="*/ 2147483646 h 98"/>
                <a:gd name="T46" fmla="*/ 2147483646 w 99"/>
                <a:gd name="T47" fmla="*/ 2147483646 h 98"/>
                <a:gd name="T48" fmla="*/ 2147483646 w 99"/>
                <a:gd name="T49" fmla="*/ 2147483646 h 98"/>
                <a:gd name="T50" fmla="*/ 2147483646 w 99"/>
                <a:gd name="T51" fmla="*/ 2147483646 h 98"/>
                <a:gd name="T52" fmla="*/ 2147483646 w 99"/>
                <a:gd name="T53" fmla="*/ 2147483646 h 98"/>
                <a:gd name="T54" fmla="*/ 2147483646 w 99"/>
                <a:gd name="T55" fmla="*/ 2147483646 h 98"/>
                <a:gd name="T56" fmla="*/ 2147483646 w 99"/>
                <a:gd name="T57" fmla="*/ 2147483646 h 98"/>
                <a:gd name="T58" fmla="*/ 2147483646 w 99"/>
                <a:gd name="T59" fmla="*/ 2147483646 h 98"/>
                <a:gd name="T60" fmla="*/ 2147483646 w 99"/>
                <a:gd name="T61" fmla="*/ 2147483646 h 98"/>
                <a:gd name="T62" fmla="*/ 2147483646 w 99"/>
                <a:gd name="T63" fmla="*/ 2147483646 h 98"/>
                <a:gd name="T64" fmla="*/ 2147483646 w 99"/>
                <a:gd name="T65" fmla="*/ 2147483646 h 98"/>
                <a:gd name="T66" fmla="*/ 2147483646 w 99"/>
                <a:gd name="T67" fmla="*/ 2147483646 h 98"/>
                <a:gd name="T68" fmla="*/ 2147483646 w 99"/>
                <a:gd name="T69" fmla="*/ 2147483646 h 98"/>
                <a:gd name="T70" fmla="*/ 2147483646 w 99"/>
                <a:gd name="T71" fmla="*/ 2147483646 h 98"/>
                <a:gd name="T72" fmla="*/ 2147483646 w 99"/>
                <a:gd name="T73" fmla="*/ 2147483646 h 98"/>
                <a:gd name="T74" fmla="*/ 2147483646 w 99"/>
                <a:gd name="T75" fmla="*/ 2147483646 h 98"/>
                <a:gd name="T76" fmla="*/ 2147483646 w 99"/>
                <a:gd name="T77" fmla="*/ 2147483646 h 98"/>
                <a:gd name="T78" fmla="*/ 2147483646 w 99"/>
                <a:gd name="T79" fmla="*/ 2147483646 h 98"/>
                <a:gd name="T80" fmla="*/ 2147483646 w 99"/>
                <a:gd name="T81" fmla="*/ 214748364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98">
                  <a:moveTo>
                    <a:pt x="23" y="35"/>
                  </a:moveTo>
                  <a:cubicBezTo>
                    <a:pt x="22" y="36"/>
                    <a:pt x="21" y="37"/>
                    <a:pt x="20" y="37"/>
                  </a:cubicBezTo>
                  <a:cubicBezTo>
                    <a:pt x="19" y="36"/>
                    <a:pt x="18" y="35"/>
                    <a:pt x="18" y="33"/>
                  </a:cubicBezTo>
                  <a:cubicBezTo>
                    <a:pt x="19" y="32"/>
                    <a:pt x="20" y="30"/>
                    <a:pt x="21" y="28"/>
                  </a:cubicBezTo>
                  <a:cubicBezTo>
                    <a:pt x="22" y="27"/>
                    <a:pt x="23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7" y="22"/>
                    <a:pt x="29" y="21"/>
                  </a:cubicBezTo>
                  <a:cubicBezTo>
                    <a:pt x="30" y="20"/>
                    <a:pt x="32" y="19"/>
                    <a:pt x="34" y="18"/>
                  </a:cubicBezTo>
                  <a:cubicBezTo>
                    <a:pt x="35" y="17"/>
                    <a:pt x="37" y="18"/>
                    <a:pt x="37" y="19"/>
                  </a:cubicBezTo>
                  <a:cubicBezTo>
                    <a:pt x="38" y="21"/>
                    <a:pt x="37" y="22"/>
                    <a:pt x="36" y="22"/>
                  </a:cubicBezTo>
                  <a:cubicBezTo>
                    <a:pt x="34" y="23"/>
                    <a:pt x="33" y="24"/>
                    <a:pt x="32" y="25"/>
                  </a:cubicBezTo>
                  <a:cubicBezTo>
                    <a:pt x="30" y="26"/>
                    <a:pt x="29" y="26"/>
                    <a:pt x="28" y="28"/>
                  </a:cubicBezTo>
                  <a:cubicBezTo>
                    <a:pt x="27" y="29"/>
                    <a:pt x="26" y="30"/>
                    <a:pt x="25" y="31"/>
                  </a:cubicBezTo>
                  <a:cubicBezTo>
                    <a:pt x="24" y="32"/>
                    <a:pt x="24" y="34"/>
                    <a:pt x="23" y="35"/>
                  </a:cubicBezTo>
                  <a:close/>
                  <a:moveTo>
                    <a:pt x="79" y="73"/>
                  </a:moveTo>
                  <a:cubicBezTo>
                    <a:pt x="79" y="73"/>
                    <a:pt x="79" y="73"/>
                    <a:pt x="79" y="73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2"/>
                    <a:pt x="99" y="95"/>
                    <a:pt x="97" y="96"/>
                  </a:cubicBezTo>
                  <a:cubicBezTo>
                    <a:pt x="95" y="98"/>
                    <a:pt x="93" y="98"/>
                    <a:pt x="91" y="96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0" y="82"/>
                    <a:pt x="66" y="84"/>
                    <a:pt x="62" y="86"/>
                  </a:cubicBezTo>
                  <a:cubicBezTo>
                    <a:pt x="57" y="88"/>
                    <a:pt x="51" y="89"/>
                    <a:pt x="45" y="89"/>
                  </a:cubicBezTo>
                  <a:cubicBezTo>
                    <a:pt x="39" y="89"/>
                    <a:pt x="33" y="88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3" y="83"/>
                    <a:pt x="18" y="80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9" y="72"/>
                    <a:pt x="6" y="67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" y="56"/>
                    <a:pt x="0" y="50"/>
                    <a:pt x="0" y="45"/>
                  </a:cubicBezTo>
                  <a:cubicBezTo>
                    <a:pt x="0" y="39"/>
                    <a:pt x="2" y="33"/>
                    <a:pt x="4" y="28"/>
                  </a:cubicBezTo>
                  <a:cubicBezTo>
                    <a:pt x="6" y="22"/>
                    <a:pt x="9" y="17"/>
                    <a:pt x="14" y="13"/>
                  </a:cubicBezTo>
                  <a:cubicBezTo>
                    <a:pt x="22" y="5"/>
                    <a:pt x="33" y="0"/>
                    <a:pt x="45" y="0"/>
                  </a:cubicBezTo>
                  <a:cubicBezTo>
                    <a:pt x="51" y="0"/>
                    <a:pt x="57" y="1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8" y="6"/>
                    <a:pt x="72" y="9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1" y="17"/>
                    <a:pt x="84" y="22"/>
                    <a:pt x="86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8" y="33"/>
                    <a:pt x="90" y="39"/>
                    <a:pt x="90" y="45"/>
                  </a:cubicBezTo>
                  <a:cubicBezTo>
                    <a:pt x="90" y="51"/>
                    <a:pt x="88" y="56"/>
                    <a:pt x="86" y="62"/>
                  </a:cubicBezTo>
                  <a:cubicBezTo>
                    <a:pt x="85" y="66"/>
                    <a:pt x="82" y="70"/>
                    <a:pt x="79" y="73"/>
                  </a:cubicBezTo>
                  <a:close/>
                  <a:moveTo>
                    <a:pt x="59" y="11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5" y="9"/>
                    <a:pt x="50" y="8"/>
                    <a:pt x="45" y="8"/>
                  </a:cubicBezTo>
                  <a:cubicBezTo>
                    <a:pt x="35" y="8"/>
                    <a:pt x="26" y="12"/>
                    <a:pt x="19" y="19"/>
                  </a:cubicBezTo>
                  <a:cubicBezTo>
                    <a:pt x="16" y="22"/>
                    <a:pt x="13" y="26"/>
                    <a:pt x="11" y="31"/>
                  </a:cubicBezTo>
                  <a:cubicBezTo>
                    <a:pt x="10" y="35"/>
                    <a:pt x="9" y="40"/>
                    <a:pt x="9" y="45"/>
                  </a:cubicBezTo>
                  <a:cubicBezTo>
                    <a:pt x="9" y="49"/>
                    <a:pt x="10" y="54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3" y="63"/>
                    <a:pt x="16" y="67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3" y="74"/>
                    <a:pt x="27" y="76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5" y="80"/>
                    <a:pt x="40" y="81"/>
                    <a:pt x="45" y="81"/>
                  </a:cubicBezTo>
                  <a:cubicBezTo>
                    <a:pt x="50" y="81"/>
                    <a:pt x="55" y="80"/>
                    <a:pt x="59" y="78"/>
                  </a:cubicBezTo>
                  <a:cubicBezTo>
                    <a:pt x="63" y="76"/>
                    <a:pt x="67" y="74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4" y="67"/>
                    <a:pt x="77" y="63"/>
                    <a:pt x="79" y="58"/>
                  </a:cubicBezTo>
                  <a:cubicBezTo>
                    <a:pt x="80" y="54"/>
                    <a:pt x="81" y="49"/>
                    <a:pt x="81" y="45"/>
                  </a:cubicBezTo>
                  <a:cubicBezTo>
                    <a:pt x="81" y="40"/>
                    <a:pt x="81" y="35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7" y="26"/>
                    <a:pt x="74" y="22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7" y="15"/>
                    <a:pt x="63" y="13"/>
                    <a:pt x="59" y="11"/>
                  </a:cubicBezTo>
                  <a:close/>
                  <a:moveTo>
                    <a:pt x="69" y="45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9" y="43"/>
                    <a:pt x="70" y="42"/>
                    <a:pt x="71" y="42"/>
                  </a:cubicBezTo>
                  <a:cubicBezTo>
                    <a:pt x="73" y="42"/>
                    <a:pt x="74" y="43"/>
                    <a:pt x="74" y="45"/>
                  </a:cubicBezTo>
                  <a:cubicBezTo>
                    <a:pt x="74" y="48"/>
                    <a:pt x="73" y="52"/>
                    <a:pt x="72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0" y="59"/>
                    <a:pt x="68" y="62"/>
                    <a:pt x="65" y="65"/>
                  </a:cubicBezTo>
                  <a:cubicBezTo>
                    <a:pt x="63" y="68"/>
                    <a:pt x="59" y="70"/>
                    <a:pt x="56" y="71"/>
                  </a:cubicBezTo>
                  <a:cubicBezTo>
                    <a:pt x="53" y="73"/>
                    <a:pt x="49" y="73"/>
                    <a:pt x="45" y="73"/>
                  </a:cubicBezTo>
                  <a:cubicBezTo>
                    <a:pt x="44" y="73"/>
                    <a:pt x="43" y="72"/>
                    <a:pt x="43" y="71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8" y="69"/>
                    <a:pt x="51" y="68"/>
                    <a:pt x="54" y="67"/>
                  </a:cubicBezTo>
                  <a:cubicBezTo>
                    <a:pt x="57" y="65"/>
                    <a:pt x="60" y="64"/>
                    <a:pt x="62" y="61"/>
                  </a:cubicBezTo>
                  <a:cubicBezTo>
                    <a:pt x="64" y="59"/>
                    <a:pt x="66" y="57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8" y="51"/>
                    <a:pt x="69" y="48"/>
                    <a:pt x="69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normAutofit fontScale="92500" lnSpcReduction="10000"/>
            </a:bodyPr>
            <a:lstStyle/>
            <a:p>
              <a:pPr eaLnBrk="0" hangingPunct="0">
                <a:defRPr/>
              </a:pPr>
              <a:endParaRPr lang="zh-CN" altLang="en-US" noProof="1"/>
            </a:p>
          </p:txBody>
        </p:sp>
        <p:sp>
          <p:nvSpPr>
            <p:cNvPr id="73740" name="文本框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88" y="2975"/>
              <a:ext cx="12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en-US" altLang="zh-CN" sz="2000" b="1">
                  <a:solidFill>
                    <a:srgbClr val="339966"/>
                  </a:solidFill>
                  <a:latin typeface="方正兰亭中黑_GBK"/>
                  <a:ea typeface="方正兰亭中黑_GBK"/>
                  <a:cs typeface="方正兰亭中黑_GBK"/>
                </a:rPr>
                <a:t>2016-2017.08</a:t>
              </a:r>
            </a:p>
          </p:txBody>
        </p:sp>
        <p:sp>
          <p:nvSpPr>
            <p:cNvPr id="73741" name="文本框 3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4" y="3414"/>
              <a:ext cx="101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>
                <a:lnSpc>
                  <a:spcPct val="130000"/>
                </a:lnSpc>
              </a:pPr>
              <a:r>
                <a:rPr lang="zh-CN" altLang="en-US" sz="2200" b="1"/>
                <a:t>建设运行</a:t>
              </a:r>
            </a:p>
          </p:txBody>
        </p:sp>
        <p:sp>
          <p:nvSpPr>
            <p:cNvPr id="73742" name="文本框 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51" y="2349"/>
              <a:ext cx="1146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en-US" altLang="zh-CN" sz="3000" b="1">
                  <a:solidFill>
                    <a:srgbClr val="339966"/>
                  </a:solidFill>
                  <a:latin typeface="方正兰亭中黑_GBK"/>
                  <a:ea typeface="方正兰亭中黑_GBK"/>
                  <a:cs typeface="方正兰亭中黑_GBK"/>
                </a:rPr>
                <a:t>01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zh-CN" altLang="en-US" sz="3000" b="1">
                  <a:solidFill>
                    <a:srgbClr val="339966"/>
                  </a:solidFill>
                  <a:latin typeface="方正兰亭中黑_GBK"/>
                  <a:ea typeface="方正兰亭中黑_GBK"/>
                  <a:cs typeface="方正兰亭中黑_GBK"/>
                </a:rPr>
                <a:t>建设阶段</a:t>
              </a:r>
            </a:p>
            <a:p>
              <a:pPr algn="ctr" eaLnBrk="0" hangingPunct="0">
                <a:lnSpc>
                  <a:spcPct val="80000"/>
                </a:lnSpc>
              </a:pPr>
              <a:endParaRPr lang="zh-CN" altLang="en-US" sz="3000">
                <a:solidFill>
                  <a:schemeClr val="accent1"/>
                </a:solidFill>
              </a:endParaRPr>
            </a:p>
          </p:txBody>
        </p:sp>
      </p:grpSp>
      <p:grpSp>
        <p:nvGrpSpPr>
          <p:cNvPr id="73743" name="Group 42"/>
          <p:cNvGrpSpPr>
            <a:grpSpLocks/>
          </p:cNvGrpSpPr>
          <p:nvPr/>
        </p:nvGrpSpPr>
        <p:grpSpPr bwMode="auto">
          <a:xfrm>
            <a:off x="3528219" y="1147763"/>
            <a:ext cx="2516188" cy="4152900"/>
            <a:chOff x="2211" y="1516"/>
            <a:chExt cx="1585" cy="2616"/>
          </a:xfrm>
        </p:grpSpPr>
        <p:grpSp>
          <p:nvGrpSpPr>
            <p:cNvPr id="73744" name="Group 185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2540" y="1516"/>
              <a:ext cx="704" cy="766"/>
              <a:chOff x="1935" y="976"/>
              <a:chExt cx="502" cy="546"/>
            </a:xfrm>
          </p:grpSpPr>
          <p:sp>
            <p:nvSpPr>
              <p:cNvPr id="73745" name="Freeform 1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935" y="1024"/>
                <a:ext cx="487" cy="498"/>
              </a:xfrm>
              <a:custGeom>
                <a:avLst/>
                <a:gdLst>
                  <a:gd name="T0" fmla="*/ 143 w 292"/>
                  <a:gd name="T1" fmla="*/ 0 h 299"/>
                  <a:gd name="T2" fmla="*/ 11 w 292"/>
                  <a:gd name="T3" fmla="*/ 105 h 299"/>
                  <a:gd name="T4" fmla="*/ 52 w 292"/>
                  <a:gd name="T5" fmla="*/ 235 h 299"/>
                  <a:gd name="T6" fmla="*/ 44 w 292"/>
                  <a:gd name="T7" fmla="*/ 299 h 299"/>
                  <a:gd name="T8" fmla="*/ 107 w 292"/>
                  <a:gd name="T9" fmla="*/ 266 h 299"/>
                  <a:gd name="T10" fmla="*/ 113 w 292"/>
                  <a:gd name="T11" fmla="*/ 267 h 299"/>
                  <a:gd name="T12" fmla="*/ 143 w 292"/>
                  <a:gd name="T13" fmla="*/ 270 h 299"/>
                  <a:gd name="T14" fmla="*/ 275 w 292"/>
                  <a:gd name="T15" fmla="*/ 165 h 299"/>
                  <a:gd name="T16" fmla="*/ 173 w 292"/>
                  <a:gd name="T17" fmla="*/ 3 h 299"/>
                  <a:gd name="T18" fmla="*/ 143 w 292"/>
                  <a:gd name="T1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9">
                    <a:moveTo>
                      <a:pt x="143" y="0"/>
                    </a:moveTo>
                    <a:cubicBezTo>
                      <a:pt x="81" y="0"/>
                      <a:pt x="25" y="42"/>
                      <a:pt x="11" y="105"/>
                    </a:cubicBezTo>
                    <a:cubicBezTo>
                      <a:pt x="0" y="155"/>
                      <a:pt x="17" y="204"/>
                      <a:pt x="52" y="235"/>
                    </a:cubicBezTo>
                    <a:cubicBezTo>
                      <a:pt x="44" y="299"/>
                      <a:pt x="44" y="299"/>
                      <a:pt x="44" y="299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09" y="266"/>
                      <a:pt x="111" y="267"/>
                      <a:pt x="113" y="267"/>
                    </a:cubicBezTo>
                    <a:cubicBezTo>
                      <a:pt x="123" y="269"/>
                      <a:pt x="133" y="270"/>
                      <a:pt x="143" y="270"/>
                    </a:cubicBezTo>
                    <a:cubicBezTo>
                      <a:pt x="205" y="270"/>
                      <a:pt x="261" y="228"/>
                      <a:pt x="275" y="165"/>
                    </a:cubicBezTo>
                    <a:cubicBezTo>
                      <a:pt x="292" y="92"/>
                      <a:pt x="246" y="19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</a:path>
                </a:pathLst>
              </a:custGeom>
              <a:solidFill>
                <a:srgbClr val="C7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  <p:sp>
            <p:nvSpPr>
              <p:cNvPr id="73746" name="Freeform 1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50" y="976"/>
                <a:ext cx="487" cy="521"/>
              </a:xfrm>
              <a:custGeom>
                <a:avLst/>
                <a:gdLst>
                  <a:gd name="T0" fmla="*/ 173 w 292"/>
                  <a:gd name="T1" fmla="*/ 16 h 313"/>
                  <a:gd name="T2" fmla="*/ 11 w 292"/>
                  <a:gd name="T3" fmla="*/ 119 h 313"/>
                  <a:gd name="T4" fmla="*/ 53 w 292"/>
                  <a:gd name="T5" fmla="*/ 249 h 313"/>
                  <a:gd name="T6" fmla="*/ 44 w 292"/>
                  <a:gd name="T7" fmla="*/ 313 h 313"/>
                  <a:gd name="T8" fmla="*/ 108 w 292"/>
                  <a:gd name="T9" fmla="*/ 279 h 313"/>
                  <a:gd name="T10" fmla="*/ 114 w 292"/>
                  <a:gd name="T11" fmla="*/ 281 h 313"/>
                  <a:gd name="T12" fmla="*/ 276 w 292"/>
                  <a:gd name="T13" fmla="*/ 178 h 313"/>
                  <a:gd name="T14" fmla="*/ 173 w 292"/>
                  <a:gd name="T15" fmla="*/ 1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313">
                    <a:moveTo>
                      <a:pt x="173" y="16"/>
                    </a:moveTo>
                    <a:cubicBezTo>
                      <a:pt x="100" y="0"/>
                      <a:pt x="28" y="46"/>
                      <a:pt x="11" y="119"/>
                    </a:cubicBezTo>
                    <a:cubicBezTo>
                      <a:pt x="0" y="168"/>
                      <a:pt x="18" y="217"/>
                      <a:pt x="53" y="249"/>
                    </a:cubicBezTo>
                    <a:cubicBezTo>
                      <a:pt x="44" y="313"/>
                      <a:pt x="44" y="313"/>
                      <a:pt x="44" y="313"/>
                    </a:cubicBezTo>
                    <a:cubicBezTo>
                      <a:pt x="108" y="279"/>
                      <a:pt x="108" y="279"/>
                      <a:pt x="108" y="279"/>
                    </a:cubicBezTo>
                    <a:cubicBezTo>
                      <a:pt x="110" y="280"/>
                      <a:pt x="112" y="280"/>
                      <a:pt x="114" y="281"/>
                    </a:cubicBezTo>
                    <a:cubicBezTo>
                      <a:pt x="187" y="297"/>
                      <a:pt x="259" y="251"/>
                      <a:pt x="276" y="178"/>
                    </a:cubicBezTo>
                    <a:cubicBezTo>
                      <a:pt x="292" y="105"/>
                      <a:pt x="246" y="33"/>
                      <a:pt x="173" y="1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73747" name="Freeform 181"/>
            <p:cNvSpPr>
              <a:spLocks noEditPoints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13" y="1761"/>
              <a:ext cx="202" cy="227"/>
            </a:xfrm>
            <a:custGeom>
              <a:avLst/>
              <a:gdLst>
                <a:gd name="T0" fmla="*/ 21 w 94"/>
                <a:gd name="T1" fmla="*/ 79 h 106"/>
                <a:gd name="T2" fmla="*/ 71 w 94"/>
                <a:gd name="T3" fmla="*/ 76 h 106"/>
                <a:gd name="T4" fmla="*/ 71 w 94"/>
                <a:gd name="T5" fmla="*/ 81 h 106"/>
                <a:gd name="T6" fmla="*/ 11 w 94"/>
                <a:gd name="T7" fmla="*/ 0 h 106"/>
                <a:gd name="T8" fmla="*/ 60 w 94"/>
                <a:gd name="T9" fmla="*/ 0 h 106"/>
                <a:gd name="T10" fmla="*/ 92 w 94"/>
                <a:gd name="T11" fmla="*/ 31 h 106"/>
                <a:gd name="T12" fmla="*/ 94 w 94"/>
                <a:gd name="T13" fmla="*/ 34 h 106"/>
                <a:gd name="T14" fmla="*/ 90 w 94"/>
                <a:gd name="T15" fmla="*/ 103 h 106"/>
                <a:gd name="T16" fmla="*/ 90 w 94"/>
                <a:gd name="T17" fmla="*/ 103 h 106"/>
                <a:gd name="T18" fmla="*/ 11 w 94"/>
                <a:gd name="T19" fmla="*/ 106 h 106"/>
                <a:gd name="T20" fmla="*/ 4 w 94"/>
                <a:gd name="T21" fmla="*/ 103 h 106"/>
                <a:gd name="T22" fmla="*/ 0 w 94"/>
                <a:gd name="T23" fmla="*/ 11 h 106"/>
                <a:gd name="T24" fmla="*/ 11 w 94"/>
                <a:gd name="T25" fmla="*/ 0 h 106"/>
                <a:gd name="T26" fmla="*/ 57 w 94"/>
                <a:gd name="T27" fmla="*/ 8 h 106"/>
                <a:gd name="T28" fmla="*/ 9 w 94"/>
                <a:gd name="T29" fmla="*/ 9 h 106"/>
                <a:gd name="T30" fmla="*/ 9 w 94"/>
                <a:gd name="T31" fmla="*/ 95 h 106"/>
                <a:gd name="T32" fmla="*/ 11 w 94"/>
                <a:gd name="T33" fmla="*/ 98 h 106"/>
                <a:gd name="T34" fmla="*/ 84 w 94"/>
                <a:gd name="T35" fmla="*/ 97 h 106"/>
                <a:gd name="T36" fmla="*/ 85 w 94"/>
                <a:gd name="T37" fmla="*/ 95 h 106"/>
                <a:gd name="T38" fmla="*/ 67 w 94"/>
                <a:gd name="T39" fmla="*/ 36 h 106"/>
                <a:gd name="T40" fmla="*/ 60 w 94"/>
                <a:gd name="T41" fmla="*/ 33 h 106"/>
                <a:gd name="T42" fmla="*/ 57 w 94"/>
                <a:gd name="T43" fmla="*/ 8 h 106"/>
                <a:gd name="T44" fmla="*/ 81 w 94"/>
                <a:gd name="T45" fmla="*/ 31 h 106"/>
                <a:gd name="T46" fmla="*/ 62 w 94"/>
                <a:gd name="T47" fmla="*/ 27 h 106"/>
                <a:gd name="T48" fmla="*/ 64 w 94"/>
                <a:gd name="T49" fmla="*/ 30 h 106"/>
                <a:gd name="T50" fmla="*/ 81 w 94"/>
                <a:gd name="T51" fmla="*/ 31 h 106"/>
                <a:gd name="T52" fmla="*/ 23 w 94"/>
                <a:gd name="T53" fmla="*/ 47 h 106"/>
                <a:gd name="T54" fmla="*/ 23 w 94"/>
                <a:gd name="T55" fmla="*/ 42 h 106"/>
                <a:gd name="T56" fmla="*/ 73 w 94"/>
                <a:gd name="T57" fmla="*/ 44 h 106"/>
                <a:gd name="T58" fmla="*/ 23 w 94"/>
                <a:gd name="T59" fmla="*/ 47 h 106"/>
                <a:gd name="T60" fmla="*/ 23 w 94"/>
                <a:gd name="T61" fmla="*/ 64 h 106"/>
                <a:gd name="T62" fmla="*/ 23 w 94"/>
                <a:gd name="T63" fmla="*/ 59 h 106"/>
                <a:gd name="T64" fmla="*/ 73 w 94"/>
                <a:gd name="T65" fmla="*/ 62 h 106"/>
                <a:gd name="T66" fmla="*/ 23 w 94"/>
                <a:gd name="T67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6">
                  <a:moveTo>
                    <a:pt x="23" y="81"/>
                  </a:moveTo>
                  <a:cubicBezTo>
                    <a:pt x="22" y="81"/>
                    <a:pt x="21" y="80"/>
                    <a:pt x="21" y="79"/>
                  </a:cubicBezTo>
                  <a:cubicBezTo>
                    <a:pt x="21" y="78"/>
                    <a:pt x="22" y="76"/>
                    <a:pt x="23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2" y="76"/>
                    <a:pt x="73" y="78"/>
                    <a:pt x="73" y="79"/>
                  </a:cubicBezTo>
                  <a:cubicBezTo>
                    <a:pt x="73" y="80"/>
                    <a:pt x="72" y="81"/>
                    <a:pt x="71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3" y="32"/>
                    <a:pt x="94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98"/>
                    <a:pt x="92" y="101"/>
                    <a:pt x="90" y="103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88" y="105"/>
                    <a:pt x="86" y="106"/>
                    <a:pt x="83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8" y="106"/>
                    <a:pt x="6" y="105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2" y="101"/>
                    <a:pt x="0" y="98"/>
                    <a:pt x="0" y="9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lose/>
                  <a:moveTo>
                    <a:pt x="57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96"/>
                    <a:pt x="9" y="97"/>
                    <a:pt x="9" y="97"/>
                  </a:cubicBezTo>
                  <a:cubicBezTo>
                    <a:pt x="10" y="98"/>
                    <a:pt x="11" y="98"/>
                    <a:pt x="11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8"/>
                    <a:pt x="84" y="98"/>
                    <a:pt x="84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5" y="95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4" y="36"/>
                    <a:pt x="62" y="35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2"/>
                    <a:pt x="57" y="29"/>
                    <a:pt x="57" y="27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8"/>
                    <a:pt x="63" y="29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5" y="31"/>
                    <a:pt x="67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1" y="46"/>
                    <a:pt x="21" y="44"/>
                  </a:cubicBezTo>
                  <a:cubicBezTo>
                    <a:pt x="21" y="43"/>
                    <a:pt x="22" y="42"/>
                    <a:pt x="23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42"/>
                    <a:pt x="73" y="43"/>
                    <a:pt x="73" y="44"/>
                  </a:cubicBezTo>
                  <a:cubicBezTo>
                    <a:pt x="73" y="46"/>
                    <a:pt x="72" y="47"/>
                    <a:pt x="71" y="47"/>
                  </a:cubicBezTo>
                  <a:cubicBezTo>
                    <a:pt x="23" y="47"/>
                    <a:pt x="23" y="47"/>
                    <a:pt x="23" y="47"/>
                  </a:cubicBezTo>
                  <a:close/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22" y="64"/>
                    <a:pt x="21" y="63"/>
                    <a:pt x="21" y="62"/>
                  </a:cubicBezTo>
                  <a:cubicBezTo>
                    <a:pt x="21" y="60"/>
                    <a:pt x="22" y="59"/>
                    <a:pt x="23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3" y="60"/>
                    <a:pt x="73" y="62"/>
                  </a:cubicBezTo>
                  <a:cubicBezTo>
                    <a:pt x="73" y="63"/>
                    <a:pt x="72" y="64"/>
                    <a:pt x="71" y="64"/>
                  </a:cubicBezTo>
                  <a:cubicBezTo>
                    <a:pt x="23" y="64"/>
                    <a:pt x="23" y="64"/>
                    <a:pt x="23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endParaRPr lang="zh-CN" altLang="en-US"/>
            </a:p>
          </p:txBody>
        </p:sp>
        <p:sp>
          <p:nvSpPr>
            <p:cNvPr id="73748" name="文本框 3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265" y="3431"/>
              <a:ext cx="1273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200" b="1"/>
                <a:t>自我诊改</a:t>
              </a:r>
            </a:p>
          </p:txBody>
        </p:sp>
        <p:sp>
          <p:nvSpPr>
            <p:cNvPr id="73749" name="文本框 3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" y="2981"/>
              <a:ext cx="15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r>
                <a:rPr lang="en-US" altLang="zh-CN" sz="2000" b="1">
                  <a:solidFill>
                    <a:srgbClr val="FFC000"/>
                  </a:solidFill>
                  <a:latin typeface="方正兰亭中黑_GBK"/>
                  <a:ea typeface="方正兰亭中黑_GBK"/>
                  <a:cs typeface="方正兰亭中黑_GBK"/>
                </a:rPr>
                <a:t>2017.09-2018.01</a:t>
              </a:r>
            </a:p>
          </p:txBody>
        </p:sp>
        <p:sp>
          <p:nvSpPr>
            <p:cNvPr id="73750" name="文本框 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" y="2345"/>
              <a:ext cx="1146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en-US" altLang="zh-CN" sz="3000" b="1">
                  <a:solidFill>
                    <a:srgbClr val="FFC000"/>
                  </a:solidFill>
                  <a:latin typeface="方正兰亭中黑_GBK"/>
                  <a:ea typeface="方正兰亭中黑_GBK"/>
                  <a:cs typeface="方正兰亭中黑_GBK"/>
                </a:rPr>
                <a:t>02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zh-CN" altLang="en-US" sz="3000" b="1">
                  <a:solidFill>
                    <a:srgbClr val="FFC000"/>
                  </a:solidFill>
                  <a:latin typeface="方正兰亭中黑_GBK"/>
                  <a:ea typeface="方正兰亭中黑_GBK"/>
                  <a:cs typeface="方正兰亭中黑_GBK"/>
                </a:rPr>
                <a:t>自诊阶段</a:t>
              </a:r>
            </a:p>
            <a:p>
              <a:pPr algn="ctr" eaLnBrk="0" hangingPunct="0">
                <a:lnSpc>
                  <a:spcPct val="80000"/>
                </a:lnSpc>
              </a:pPr>
              <a:endParaRPr lang="zh-CN" altLang="en-US" sz="3000">
                <a:solidFill>
                  <a:schemeClr val="accent2"/>
                </a:solidFill>
                <a:latin typeface="方正兰亭中黑_GBK"/>
                <a:ea typeface="方正兰亭中黑_GBK"/>
                <a:cs typeface="方正兰亭中黑_GBK"/>
              </a:endParaRPr>
            </a:p>
          </p:txBody>
        </p:sp>
      </p:grpSp>
      <p:grpSp>
        <p:nvGrpSpPr>
          <p:cNvPr id="73751" name="Group 43"/>
          <p:cNvGrpSpPr>
            <a:grpSpLocks/>
          </p:cNvGrpSpPr>
          <p:nvPr/>
        </p:nvGrpSpPr>
        <p:grpSpPr bwMode="auto">
          <a:xfrm>
            <a:off x="6082508" y="1196976"/>
            <a:ext cx="2389187" cy="4335463"/>
            <a:chOff x="3996" y="1516"/>
            <a:chExt cx="1505" cy="2731"/>
          </a:xfrm>
        </p:grpSpPr>
        <p:sp>
          <p:nvSpPr>
            <p:cNvPr id="73752" name="文本框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63" y="1885"/>
              <a:ext cx="1271" cy="236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/>
              <a:endParaRPr lang="zh-CN" altLang="en-US"/>
            </a:p>
          </p:txBody>
        </p:sp>
        <p:grpSp>
          <p:nvGrpSpPr>
            <p:cNvPr id="73753" name="Group 186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337" y="1516"/>
              <a:ext cx="703" cy="766"/>
              <a:chOff x="3216" y="976"/>
              <a:chExt cx="502" cy="546"/>
            </a:xfrm>
          </p:grpSpPr>
          <p:sp>
            <p:nvSpPr>
              <p:cNvPr id="73754" name="Freeform 17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216" y="1024"/>
                <a:ext cx="487" cy="498"/>
              </a:xfrm>
              <a:custGeom>
                <a:avLst/>
                <a:gdLst>
                  <a:gd name="T0" fmla="*/ 143 w 292"/>
                  <a:gd name="T1" fmla="*/ 0 h 299"/>
                  <a:gd name="T2" fmla="*/ 11 w 292"/>
                  <a:gd name="T3" fmla="*/ 105 h 299"/>
                  <a:gd name="T4" fmla="*/ 52 w 292"/>
                  <a:gd name="T5" fmla="*/ 235 h 299"/>
                  <a:gd name="T6" fmla="*/ 44 w 292"/>
                  <a:gd name="T7" fmla="*/ 299 h 299"/>
                  <a:gd name="T8" fmla="*/ 107 w 292"/>
                  <a:gd name="T9" fmla="*/ 266 h 299"/>
                  <a:gd name="T10" fmla="*/ 113 w 292"/>
                  <a:gd name="T11" fmla="*/ 267 h 299"/>
                  <a:gd name="T12" fmla="*/ 143 w 292"/>
                  <a:gd name="T13" fmla="*/ 270 h 299"/>
                  <a:gd name="T14" fmla="*/ 275 w 292"/>
                  <a:gd name="T15" fmla="*/ 165 h 299"/>
                  <a:gd name="T16" fmla="*/ 173 w 292"/>
                  <a:gd name="T17" fmla="*/ 3 h 299"/>
                  <a:gd name="T18" fmla="*/ 143 w 292"/>
                  <a:gd name="T1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9">
                    <a:moveTo>
                      <a:pt x="143" y="0"/>
                    </a:moveTo>
                    <a:cubicBezTo>
                      <a:pt x="81" y="0"/>
                      <a:pt x="25" y="42"/>
                      <a:pt x="11" y="105"/>
                    </a:cubicBezTo>
                    <a:cubicBezTo>
                      <a:pt x="0" y="155"/>
                      <a:pt x="17" y="204"/>
                      <a:pt x="52" y="235"/>
                    </a:cubicBezTo>
                    <a:cubicBezTo>
                      <a:pt x="44" y="299"/>
                      <a:pt x="44" y="299"/>
                      <a:pt x="44" y="299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09" y="266"/>
                      <a:pt x="111" y="267"/>
                      <a:pt x="113" y="267"/>
                    </a:cubicBezTo>
                    <a:cubicBezTo>
                      <a:pt x="123" y="269"/>
                      <a:pt x="133" y="270"/>
                      <a:pt x="143" y="270"/>
                    </a:cubicBezTo>
                    <a:cubicBezTo>
                      <a:pt x="205" y="270"/>
                      <a:pt x="261" y="228"/>
                      <a:pt x="275" y="165"/>
                    </a:cubicBezTo>
                    <a:cubicBezTo>
                      <a:pt x="292" y="92"/>
                      <a:pt x="246" y="19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</a:path>
                </a:pathLst>
              </a:custGeom>
              <a:solidFill>
                <a:srgbClr val="C7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  <p:sp>
            <p:nvSpPr>
              <p:cNvPr id="73755" name="Freeform 17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231" y="976"/>
                <a:ext cx="487" cy="521"/>
              </a:xfrm>
              <a:custGeom>
                <a:avLst/>
                <a:gdLst>
                  <a:gd name="T0" fmla="*/ 173 w 292"/>
                  <a:gd name="T1" fmla="*/ 16 h 313"/>
                  <a:gd name="T2" fmla="*/ 11 w 292"/>
                  <a:gd name="T3" fmla="*/ 119 h 313"/>
                  <a:gd name="T4" fmla="*/ 53 w 292"/>
                  <a:gd name="T5" fmla="*/ 249 h 313"/>
                  <a:gd name="T6" fmla="*/ 44 w 292"/>
                  <a:gd name="T7" fmla="*/ 313 h 313"/>
                  <a:gd name="T8" fmla="*/ 108 w 292"/>
                  <a:gd name="T9" fmla="*/ 279 h 313"/>
                  <a:gd name="T10" fmla="*/ 114 w 292"/>
                  <a:gd name="T11" fmla="*/ 281 h 313"/>
                  <a:gd name="T12" fmla="*/ 276 w 292"/>
                  <a:gd name="T13" fmla="*/ 178 h 313"/>
                  <a:gd name="T14" fmla="*/ 173 w 292"/>
                  <a:gd name="T15" fmla="*/ 1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313">
                    <a:moveTo>
                      <a:pt x="173" y="16"/>
                    </a:moveTo>
                    <a:cubicBezTo>
                      <a:pt x="100" y="0"/>
                      <a:pt x="28" y="46"/>
                      <a:pt x="11" y="119"/>
                    </a:cubicBezTo>
                    <a:cubicBezTo>
                      <a:pt x="0" y="168"/>
                      <a:pt x="18" y="217"/>
                      <a:pt x="53" y="249"/>
                    </a:cubicBezTo>
                    <a:cubicBezTo>
                      <a:pt x="44" y="313"/>
                      <a:pt x="44" y="313"/>
                      <a:pt x="44" y="313"/>
                    </a:cubicBezTo>
                    <a:cubicBezTo>
                      <a:pt x="108" y="279"/>
                      <a:pt x="108" y="279"/>
                      <a:pt x="108" y="279"/>
                    </a:cubicBezTo>
                    <a:cubicBezTo>
                      <a:pt x="110" y="280"/>
                      <a:pt x="112" y="280"/>
                      <a:pt x="114" y="281"/>
                    </a:cubicBezTo>
                    <a:cubicBezTo>
                      <a:pt x="187" y="297"/>
                      <a:pt x="259" y="251"/>
                      <a:pt x="276" y="178"/>
                    </a:cubicBezTo>
                    <a:cubicBezTo>
                      <a:pt x="292" y="105"/>
                      <a:pt x="246" y="33"/>
                      <a:pt x="173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73756" name="Freeform 183"/>
            <p:cNvSpPr>
              <a:spLocks noEditPoints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85" y="1782"/>
              <a:ext cx="228" cy="230"/>
            </a:xfrm>
            <a:custGeom>
              <a:avLst/>
              <a:gdLst>
                <a:gd name="T0" fmla="*/ 66 w 106"/>
                <a:gd name="T1" fmla="*/ 0 h 107"/>
                <a:gd name="T2" fmla="*/ 68 w 106"/>
                <a:gd name="T3" fmla="*/ 0 h 107"/>
                <a:gd name="T4" fmla="*/ 77 w 106"/>
                <a:gd name="T5" fmla="*/ 4 h 107"/>
                <a:gd name="T6" fmla="*/ 72 w 106"/>
                <a:gd name="T7" fmla="*/ 8 h 107"/>
                <a:gd name="T8" fmla="*/ 103 w 106"/>
                <a:gd name="T9" fmla="*/ 96 h 107"/>
                <a:gd name="T10" fmla="*/ 96 w 106"/>
                <a:gd name="T11" fmla="*/ 107 h 107"/>
                <a:gd name="T12" fmla="*/ 10 w 106"/>
                <a:gd name="T13" fmla="*/ 107 h 107"/>
                <a:gd name="T14" fmla="*/ 3 w 106"/>
                <a:gd name="T15" fmla="*/ 95 h 107"/>
                <a:gd name="T16" fmla="*/ 34 w 106"/>
                <a:gd name="T17" fmla="*/ 8 h 107"/>
                <a:gd name="T18" fmla="*/ 29 w 106"/>
                <a:gd name="T19" fmla="*/ 4 h 107"/>
                <a:gd name="T20" fmla="*/ 38 w 106"/>
                <a:gd name="T21" fmla="*/ 0 h 107"/>
                <a:gd name="T22" fmla="*/ 38 w 106"/>
                <a:gd name="T23" fmla="*/ 0 h 107"/>
                <a:gd name="T24" fmla="*/ 27 w 106"/>
                <a:gd name="T25" fmla="*/ 86 h 107"/>
                <a:gd name="T26" fmla="*/ 30 w 106"/>
                <a:gd name="T27" fmla="*/ 89 h 107"/>
                <a:gd name="T28" fmla="*/ 25 w 106"/>
                <a:gd name="T29" fmla="*/ 89 h 107"/>
                <a:gd name="T30" fmla="*/ 40 w 106"/>
                <a:gd name="T31" fmla="*/ 79 h 107"/>
                <a:gd name="T32" fmla="*/ 43 w 106"/>
                <a:gd name="T33" fmla="*/ 82 h 107"/>
                <a:gd name="T34" fmla="*/ 38 w 106"/>
                <a:gd name="T35" fmla="*/ 82 h 107"/>
                <a:gd name="T36" fmla="*/ 36 w 106"/>
                <a:gd name="T37" fmla="*/ 63 h 107"/>
                <a:gd name="T38" fmla="*/ 39 w 106"/>
                <a:gd name="T39" fmla="*/ 65 h 107"/>
                <a:gd name="T40" fmla="*/ 34 w 106"/>
                <a:gd name="T41" fmla="*/ 65 h 107"/>
                <a:gd name="T42" fmla="*/ 37 w 106"/>
                <a:gd name="T43" fmla="*/ 87 h 107"/>
                <a:gd name="T44" fmla="*/ 41 w 106"/>
                <a:gd name="T45" fmla="*/ 92 h 107"/>
                <a:gd name="T46" fmla="*/ 33 w 106"/>
                <a:gd name="T47" fmla="*/ 92 h 107"/>
                <a:gd name="T48" fmla="*/ 32 w 106"/>
                <a:gd name="T49" fmla="*/ 72 h 107"/>
                <a:gd name="T50" fmla="*/ 36 w 106"/>
                <a:gd name="T51" fmla="*/ 76 h 107"/>
                <a:gd name="T52" fmla="*/ 28 w 106"/>
                <a:gd name="T53" fmla="*/ 76 h 107"/>
                <a:gd name="T54" fmla="*/ 37 w 106"/>
                <a:gd name="T55" fmla="*/ 53 h 107"/>
                <a:gd name="T56" fmla="*/ 69 w 106"/>
                <a:gd name="T57" fmla="*/ 53 h 107"/>
                <a:gd name="T58" fmla="*/ 64 w 106"/>
                <a:gd name="T59" fmla="*/ 42 h 107"/>
                <a:gd name="T60" fmla="*/ 42 w 106"/>
                <a:gd name="T61" fmla="*/ 8 h 107"/>
                <a:gd name="T62" fmla="*/ 42 w 106"/>
                <a:gd name="T63" fmla="*/ 42 h 107"/>
                <a:gd name="T64" fmla="*/ 37 w 106"/>
                <a:gd name="T65" fmla="*/ 53 h 107"/>
                <a:gd name="T66" fmla="*/ 72 w 106"/>
                <a:gd name="T67" fmla="*/ 58 h 107"/>
                <a:gd name="T68" fmla="*/ 11 w 106"/>
                <a:gd name="T69" fmla="*/ 98 h 107"/>
                <a:gd name="T70" fmla="*/ 72 w 106"/>
                <a:gd name="T71" fmla="*/ 58 h 107"/>
                <a:gd name="T72" fmla="*/ 49 w 106"/>
                <a:gd name="T73" fmla="*/ 91 h 107"/>
                <a:gd name="T74" fmla="*/ 49 w 106"/>
                <a:gd name="T75" fmla="*/ 86 h 107"/>
                <a:gd name="T76" fmla="*/ 60 w 106"/>
                <a:gd name="T77" fmla="*/ 88 h 107"/>
                <a:gd name="T78" fmla="*/ 49 w 106"/>
                <a:gd name="T79" fmla="*/ 91 h 107"/>
                <a:gd name="T80" fmla="*/ 51 w 106"/>
                <a:gd name="T81" fmla="*/ 78 h 107"/>
                <a:gd name="T82" fmla="*/ 51 w 106"/>
                <a:gd name="T83" fmla="*/ 73 h 107"/>
                <a:gd name="T84" fmla="*/ 57 w 106"/>
                <a:gd name="T85" fmla="*/ 75 h 107"/>
                <a:gd name="T86" fmla="*/ 51 w 106"/>
                <a:gd name="T87" fmla="*/ 78 h 107"/>
                <a:gd name="T88" fmla="*/ 51 w 106"/>
                <a:gd name="T89" fmla="*/ 51 h 107"/>
                <a:gd name="T90" fmla="*/ 51 w 106"/>
                <a:gd name="T91" fmla="*/ 46 h 107"/>
                <a:gd name="T92" fmla="*/ 57 w 106"/>
                <a:gd name="T93" fmla="*/ 49 h 107"/>
                <a:gd name="T94" fmla="*/ 51 w 106"/>
                <a:gd name="T95" fmla="*/ 51 h 107"/>
                <a:gd name="T96" fmla="*/ 49 w 106"/>
                <a:gd name="T97" fmla="*/ 64 h 107"/>
                <a:gd name="T98" fmla="*/ 49 w 106"/>
                <a:gd name="T99" fmla="*/ 60 h 107"/>
                <a:gd name="T100" fmla="*/ 60 w 106"/>
                <a:gd name="T101" fmla="*/ 62 h 107"/>
                <a:gd name="T102" fmla="*/ 49 w 106"/>
                <a:gd name="T103" fmla="*/ 64 h 107"/>
                <a:gd name="T104" fmla="*/ 49 w 106"/>
                <a:gd name="T105" fmla="*/ 38 h 107"/>
                <a:gd name="T106" fmla="*/ 49 w 106"/>
                <a:gd name="T107" fmla="*/ 33 h 107"/>
                <a:gd name="T108" fmla="*/ 60 w 106"/>
                <a:gd name="T109" fmla="*/ 36 h 107"/>
                <a:gd name="T110" fmla="*/ 49 w 106"/>
                <a:gd name="T111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107">
                  <a:moveTo>
                    <a:pt x="4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7" y="2"/>
                    <a:pt x="77" y="4"/>
                  </a:cubicBezTo>
                  <a:cubicBezTo>
                    <a:pt x="77" y="7"/>
                    <a:pt x="75" y="8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6" y="100"/>
                    <a:pt x="102" y="107"/>
                    <a:pt x="96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4" y="107"/>
                    <a:pt x="0" y="100"/>
                    <a:pt x="3" y="96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1" y="8"/>
                    <a:pt x="29" y="7"/>
                    <a:pt x="29" y="4"/>
                  </a:cubicBezTo>
                  <a:cubicBezTo>
                    <a:pt x="29" y="2"/>
                    <a:pt x="31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27" y="86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9" y="86"/>
                    <a:pt x="30" y="87"/>
                    <a:pt x="30" y="89"/>
                  </a:cubicBezTo>
                  <a:cubicBezTo>
                    <a:pt x="30" y="90"/>
                    <a:pt x="29" y="91"/>
                    <a:pt x="27" y="91"/>
                  </a:cubicBezTo>
                  <a:cubicBezTo>
                    <a:pt x="26" y="91"/>
                    <a:pt x="25" y="90"/>
                    <a:pt x="25" y="89"/>
                  </a:cubicBezTo>
                  <a:cubicBezTo>
                    <a:pt x="25" y="87"/>
                    <a:pt x="26" y="86"/>
                    <a:pt x="27" y="86"/>
                  </a:cubicBezTo>
                  <a:close/>
                  <a:moveTo>
                    <a:pt x="40" y="79"/>
                  </a:moveTo>
                  <a:cubicBezTo>
                    <a:pt x="40" y="79"/>
                    <a:pt x="40" y="79"/>
                    <a:pt x="40" y="79"/>
                  </a:cubicBezTo>
                  <a:cubicBezTo>
                    <a:pt x="42" y="79"/>
                    <a:pt x="43" y="80"/>
                    <a:pt x="43" y="82"/>
                  </a:cubicBezTo>
                  <a:cubicBezTo>
                    <a:pt x="43" y="83"/>
                    <a:pt x="42" y="84"/>
                    <a:pt x="40" y="84"/>
                  </a:cubicBezTo>
                  <a:cubicBezTo>
                    <a:pt x="39" y="84"/>
                    <a:pt x="38" y="83"/>
                    <a:pt x="38" y="82"/>
                  </a:cubicBezTo>
                  <a:cubicBezTo>
                    <a:pt x="38" y="80"/>
                    <a:pt x="39" y="79"/>
                    <a:pt x="40" y="79"/>
                  </a:cubicBezTo>
                  <a:close/>
                  <a:moveTo>
                    <a:pt x="36" y="63"/>
                  </a:moveTo>
                  <a:cubicBezTo>
                    <a:pt x="36" y="63"/>
                    <a:pt x="36" y="63"/>
                    <a:pt x="36" y="63"/>
                  </a:cubicBezTo>
                  <a:cubicBezTo>
                    <a:pt x="38" y="63"/>
                    <a:pt x="39" y="64"/>
                    <a:pt x="39" y="65"/>
                  </a:cubicBezTo>
                  <a:cubicBezTo>
                    <a:pt x="39" y="67"/>
                    <a:pt x="38" y="68"/>
                    <a:pt x="36" y="68"/>
                  </a:cubicBezTo>
                  <a:cubicBezTo>
                    <a:pt x="35" y="68"/>
                    <a:pt x="34" y="67"/>
                    <a:pt x="34" y="65"/>
                  </a:cubicBezTo>
                  <a:cubicBezTo>
                    <a:pt x="34" y="64"/>
                    <a:pt x="35" y="63"/>
                    <a:pt x="36" y="63"/>
                  </a:cubicBez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9" y="87"/>
                    <a:pt x="41" y="89"/>
                    <a:pt x="41" y="92"/>
                  </a:cubicBezTo>
                  <a:cubicBezTo>
                    <a:pt x="41" y="94"/>
                    <a:pt x="39" y="96"/>
                    <a:pt x="37" y="96"/>
                  </a:cubicBezTo>
                  <a:cubicBezTo>
                    <a:pt x="35" y="96"/>
                    <a:pt x="33" y="94"/>
                    <a:pt x="33" y="92"/>
                  </a:cubicBezTo>
                  <a:cubicBezTo>
                    <a:pt x="33" y="89"/>
                    <a:pt x="35" y="87"/>
                    <a:pt x="37" y="87"/>
                  </a:cubicBezTo>
                  <a:close/>
                  <a:moveTo>
                    <a:pt x="32" y="72"/>
                  </a:moveTo>
                  <a:cubicBezTo>
                    <a:pt x="32" y="72"/>
                    <a:pt x="32" y="72"/>
                    <a:pt x="32" y="72"/>
                  </a:cubicBezTo>
                  <a:cubicBezTo>
                    <a:pt x="34" y="72"/>
                    <a:pt x="36" y="74"/>
                    <a:pt x="36" y="76"/>
                  </a:cubicBezTo>
                  <a:cubicBezTo>
                    <a:pt x="36" y="78"/>
                    <a:pt x="34" y="80"/>
                    <a:pt x="32" y="80"/>
                  </a:cubicBezTo>
                  <a:cubicBezTo>
                    <a:pt x="30" y="80"/>
                    <a:pt x="28" y="78"/>
                    <a:pt x="28" y="76"/>
                  </a:cubicBezTo>
                  <a:cubicBezTo>
                    <a:pt x="28" y="74"/>
                    <a:pt x="30" y="72"/>
                    <a:pt x="32" y="72"/>
                  </a:cubicBezTo>
                  <a:close/>
                  <a:moveTo>
                    <a:pt x="37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4"/>
                    <a:pt x="64" y="43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4"/>
                    <a:pt x="42" y="44"/>
                  </a:cubicBezTo>
                  <a:cubicBezTo>
                    <a:pt x="37" y="53"/>
                    <a:pt x="37" y="53"/>
                    <a:pt x="37" y="53"/>
                  </a:cubicBezTo>
                  <a:close/>
                  <a:moveTo>
                    <a:pt x="72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72" y="58"/>
                    <a:pt x="72" y="58"/>
                    <a:pt x="72" y="58"/>
                  </a:cubicBezTo>
                  <a:close/>
                  <a:moveTo>
                    <a:pt x="49" y="91"/>
                  </a:moveTo>
                  <a:cubicBezTo>
                    <a:pt x="49" y="91"/>
                    <a:pt x="49" y="91"/>
                    <a:pt x="49" y="91"/>
                  </a:cubicBezTo>
                  <a:cubicBezTo>
                    <a:pt x="47" y="91"/>
                    <a:pt x="46" y="90"/>
                    <a:pt x="46" y="88"/>
                  </a:cubicBezTo>
                  <a:cubicBezTo>
                    <a:pt x="46" y="87"/>
                    <a:pt x="47" y="86"/>
                    <a:pt x="49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9" y="86"/>
                    <a:pt x="60" y="87"/>
                    <a:pt x="60" y="88"/>
                  </a:cubicBezTo>
                  <a:cubicBezTo>
                    <a:pt x="60" y="90"/>
                    <a:pt x="59" y="91"/>
                    <a:pt x="57" y="91"/>
                  </a:cubicBezTo>
                  <a:cubicBezTo>
                    <a:pt x="49" y="91"/>
                    <a:pt x="49" y="91"/>
                    <a:pt x="49" y="91"/>
                  </a:cubicBezTo>
                  <a:close/>
                  <a:moveTo>
                    <a:pt x="51" y="78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49" y="76"/>
                    <a:pt x="49" y="75"/>
                  </a:cubicBezTo>
                  <a:cubicBezTo>
                    <a:pt x="49" y="74"/>
                    <a:pt x="50" y="73"/>
                    <a:pt x="51" y="73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6" y="73"/>
                    <a:pt x="57" y="74"/>
                    <a:pt x="57" y="75"/>
                  </a:cubicBezTo>
                  <a:cubicBezTo>
                    <a:pt x="57" y="76"/>
                    <a:pt x="56" y="78"/>
                    <a:pt x="55" y="78"/>
                  </a:cubicBezTo>
                  <a:cubicBezTo>
                    <a:pt x="51" y="78"/>
                    <a:pt x="51" y="78"/>
                    <a:pt x="51" y="78"/>
                  </a:cubicBezTo>
                  <a:close/>
                  <a:moveTo>
                    <a:pt x="51" y="51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0" y="51"/>
                    <a:pt x="49" y="50"/>
                    <a:pt x="49" y="49"/>
                  </a:cubicBezTo>
                  <a:cubicBezTo>
                    <a:pt x="49" y="47"/>
                    <a:pt x="50" y="46"/>
                    <a:pt x="51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6"/>
                    <a:pt x="57" y="47"/>
                    <a:pt x="57" y="49"/>
                  </a:cubicBezTo>
                  <a:cubicBezTo>
                    <a:pt x="57" y="50"/>
                    <a:pt x="56" y="51"/>
                    <a:pt x="55" y="51"/>
                  </a:cubicBezTo>
                  <a:cubicBezTo>
                    <a:pt x="51" y="51"/>
                    <a:pt x="51" y="51"/>
                    <a:pt x="51" y="51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6" y="63"/>
                    <a:pt x="46" y="62"/>
                  </a:cubicBezTo>
                  <a:cubicBezTo>
                    <a:pt x="46" y="61"/>
                    <a:pt x="47" y="60"/>
                    <a:pt x="49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9" y="60"/>
                    <a:pt x="60" y="61"/>
                    <a:pt x="60" y="62"/>
                  </a:cubicBezTo>
                  <a:cubicBezTo>
                    <a:pt x="60" y="63"/>
                    <a:pt x="59" y="64"/>
                    <a:pt x="57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  <a:moveTo>
                    <a:pt x="49" y="38"/>
                  </a:moveTo>
                  <a:cubicBezTo>
                    <a:pt x="49" y="38"/>
                    <a:pt x="49" y="38"/>
                    <a:pt x="49" y="38"/>
                  </a:cubicBezTo>
                  <a:cubicBezTo>
                    <a:pt x="47" y="38"/>
                    <a:pt x="46" y="37"/>
                    <a:pt x="46" y="36"/>
                  </a:cubicBezTo>
                  <a:cubicBezTo>
                    <a:pt x="46" y="34"/>
                    <a:pt x="47" y="33"/>
                    <a:pt x="49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3"/>
                    <a:pt x="60" y="34"/>
                    <a:pt x="60" y="36"/>
                  </a:cubicBezTo>
                  <a:cubicBezTo>
                    <a:pt x="60" y="37"/>
                    <a:pt x="59" y="38"/>
                    <a:pt x="57" y="38"/>
                  </a:cubicBezTo>
                  <a:cubicBezTo>
                    <a:pt x="49" y="38"/>
                    <a:pt x="49" y="38"/>
                    <a:pt x="49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endParaRPr lang="zh-CN" altLang="en-US"/>
            </a:p>
          </p:txBody>
        </p:sp>
        <p:sp>
          <p:nvSpPr>
            <p:cNvPr id="73757" name="文本框 4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97" y="3431"/>
              <a:ext cx="1017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200" b="1"/>
                <a:t>抽样复核</a:t>
              </a:r>
            </a:p>
          </p:txBody>
        </p:sp>
        <p:sp>
          <p:nvSpPr>
            <p:cNvPr id="73758" name="文本框 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96" y="2994"/>
              <a:ext cx="15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r>
                <a:rPr lang="en-US" altLang="zh-CN" sz="2000" b="1">
                  <a:solidFill>
                    <a:srgbClr val="ED7D31"/>
                  </a:solidFill>
                  <a:latin typeface="方正兰亭中黑_GBK"/>
                  <a:ea typeface="方正兰亭中黑_GBK"/>
                  <a:cs typeface="方正兰亭中黑_GBK"/>
                </a:rPr>
                <a:t>2018.02-2018.08</a:t>
              </a:r>
            </a:p>
          </p:txBody>
        </p:sp>
        <p:sp>
          <p:nvSpPr>
            <p:cNvPr id="73759" name="文本框 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26" y="2349"/>
              <a:ext cx="1145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en-US" altLang="zh-CN" sz="3000" b="1">
                  <a:solidFill>
                    <a:srgbClr val="ED7D31"/>
                  </a:solidFill>
                  <a:latin typeface="方正兰亭中黑_GBK"/>
                  <a:ea typeface="方正兰亭中黑_GBK"/>
                  <a:cs typeface="方正兰亭中黑_GBK"/>
                </a:rPr>
                <a:t>03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zh-CN" altLang="en-US" sz="3000" b="1">
                  <a:solidFill>
                    <a:srgbClr val="ED7D31"/>
                  </a:solidFill>
                  <a:latin typeface="方正兰亭中黑_GBK"/>
                  <a:ea typeface="方正兰亭中黑_GBK"/>
                  <a:cs typeface="方正兰亭中黑_GBK"/>
                </a:rPr>
                <a:t>复核阶段</a:t>
              </a:r>
            </a:p>
            <a:p>
              <a:pPr algn="ctr" eaLnBrk="0" hangingPunct="0">
                <a:lnSpc>
                  <a:spcPct val="80000"/>
                </a:lnSpc>
              </a:pPr>
              <a:endParaRPr lang="zh-CN" altLang="en-US" sz="3000">
                <a:solidFill>
                  <a:srgbClr val="ED7D31"/>
                </a:solidFill>
                <a:latin typeface="方正兰亭中黑_GBK"/>
                <a:ea typeface="方正兰亭中黑_GBK"/>
                <a:cs typeface="方正兰亭中黑_GBK"/>
              </a:endParaRPr>
            </a:p>
          </p:txBody>
        </p:sp>
      </p:grpSp>
      <p:grpSp>
        <p:nvGrpSpPr>
          <p:cNvPr id="73760" name="Group 44"/>
          <p:cNvGrpSpPr>
            <a:grpSpLocks/>
          </p:cNvGrpSpPr>
          <p:nvPr/>
        </p:nvGrpSpPr>
        <p:grpSpPr bwMode="auto">
          <a:xfrm>
            <a:off x="8946357" y="1196976"/>
            <a:ext cx="2525712" cy="4335463"/>
            <a:chOff x="5736" y="1516"/>
            <a:chExt cx="1591" cy="2731"/>
          </a:xfrm>
        </p:grpSpPr>
        <p:sp>
          <p:nvSpPr>
            <p:cNvPr id="73761" name="文本框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27" y="1885"/>
              <a:ext cx="1272" cy="236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/>
              <a:endParaRPr lang="zh-CN" altLang="en-US"/>
            </a:p>
          </p:txBody>
        </p:sp>
        <p:sp>
          <p:nvSpPr>
            <p:cNvPr id="73762" name="文本框 4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934" y="3414"/>
              <a:ext cx="1016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200" b="1"/>
                <a:t>总结提升</a:t>
              </a:r>
            </a:p>
          </p:txBody>
        </p:sp>
        <p:grpSp>
          <p:nvGrpSpPr>
            <p:cNvPr id="73763" name="Group 187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100" y="1516"/>
              <a:ext cx="705" cy="766"/>
              <a:chOff x="4474" y="976"/>
              <a:chExt cx="502" cy="546"/>
            </a:xfrm>
          </p:grpSpPr>
          <p:sp>
            <p:nvSpPr>
              <p:cNvPr id="73764" name="Freeform 17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74" y="1024"/>
                <a:ext cx="487" cy="498"/>
              </a:xfrm>
              <a:custGeom>
                <a:avLst/>
                <a:gdLst>
                  <a:gd name="T0" fmla="*/ 143 w 292"/>
                  <a:gd name="T1" fmla="*/ 0 h 299"/>
                  <a:gd name="T2" fmla="*/ 11 w 292"/>
                  <a:gd name="T3" fmla="*/ 105 h 299"/>
                  <a:gd name="T4" fmla="*/ 52 w 292"/>
                  <a:gd name="T5" fmla="*/ 235 h 299"/>
                  <a:gd name="T6" fmla="*/ 44 w 292"/>
                  <a:gd name="T7" fmla="*/ 299 h 299"/>
                  <a:gd name="T8" fmla="*/ 107 w 292"/>
                  <a:gd name="T9" fmla="*/ 266 h 299"/>
                  <a:gd name="T10" fmla="*/ 113 w 292"/>
                  <a:gd name="T11" fmla="*/ 267 h 299"/>
                  <a:gd name="T12" fmla="*/ 143 w 292"/>
                  <a:gd name="T13" fmla="*/ 270 h 299"/>
                  <a:gd name="T14" fmla="*/ 275 w 292"/>
                  <a:gd name="T15" fmla="*/ 165 h 299"/>
                  <a:gd name="T16" fmla="*/ 173 w 292"/>
                  <a:gd name="T17" fmla="*/ 3 h 299"/>
                  <a:gd name="T18" fmla="*/ 143 w 292"/>
                  <a:gd name="T1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9">
                    <a:moveTo>
                      <a:pt x="143" y="0"/>
                    </a:moveTo>
                    <a:cubicBezTo>
                      <a:pt x="81" y="0"/>
                      <a:pt x="25" y="42"/>
                      <a:pt x="11" y="105"/>
                    </a:cubicBezTo>
                    <a:cubicBezTo>
                      <a:pt x="0" y="155"/>
                      <a:pt x="17" y="204"/>
                      <a:pt x="52" y="235"/>
                    </a:cubicBezTo>
                    <a:cubicBezTo>
                      <a:pt x="44" y="299"/>
                      <a:pt x="44" y="299"/>
                      <a:pt x="44" y="299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09" y="266"/>
                      <a:pt x="111" y="267"/>
                      <a:pt x="113" y="267"/>
                    </a:cubicBezTo>
                    <a:cubicBezTo>
                      <a:pt x="123" y="269"/>
                      <a:pt x="133" y="270"/>
                      <a:pt x="143" y="270"/>
                    </a:cubicBezTo>
                    <a:cubicBezTo>
                      <a:pt x="205" y="270"/>
                      <a:pt x="261" y="228"/>
                      <a:pt x="275" y="165"/>
                    </a:cubicBezTo>
                    <a:cubicBezTo>
                      <a:pt x="292" y="92"/>
                      <a:pt x="246" y="19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</a:path>
                </a:pathLst>
              </a:custGeom>
              <a:solidFill>
                <a:srgbClr val="C7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  <p:sp>
            <p:nvSpPr>
              <p:cNvPr id="63" name="Freeform 173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489" y="976"/>
                <a:ext cx="487" cy="521"/>
              </a:xfrm>
              <a:custGeom>
                <a:avLst/>
                <a:gdLst>
                  <a:gd name="T0" fmla="*/ 173 w 292"/>
                  <a:gd name="T1" fmla="*/ 16 h 313"/>
                  <a:gd name="T2" fmla="*/ 11 w 292"/>
                  <a:gd name="T3" fmla="*/ 119 h 313"/>
                  <a:gd name="T4" fmla="*/ 53 w 292"/>
                  <a:gd name="T5" fmla="*/ 249 h 313"/>
                  <a:gd name="T6" fmla="*/ 44 w 292"/>
                  <a:gd name="T7" fmla="*/ 313 h 313"/>
                  <a:gd name="T8" fmla="*/ 108 w 292"/>
                  <a:gd name="T9" fmla="*/ 279 h 313"/>
                  <a:gd name="T10" fmla="*/ 114 w 292"/>
                  <a:gd name="T11" fmla="*/ 281 h 313"/>
                  <a:gd name="T12" fmla="*/ 276 w 292"/>
                  <a:gd name="T13" fmla="*/ 178 h 313"/>
                  <a:gd name="T14" fmla="*/ 173 w 292"/>
                  <a:gd name="T15" fmla="*/ 1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313">
                    <a:moveTo>
                      <a:pt x="173" y="16"/>
                    </a:moveTo>
                    <a:cubicBezTo>
                      <a:pt x="100" y="0"/>
                      <a:pt x="28" y="46"/>
                      <a:pt x="11" y="119"/>
                    </a:cubicBezTo>
                    <a:cubicBezTo>
                      <a:pt x="0" y="168"/>
                      <a:pt x="18" y="217"/>
                      <a:pt x="53" y="249"/>
                    </a:cubicBezTo>
                    <a:cubicBezTo>
                      <a:pt x="44" y="313"/>
                      <a:pt x="44" y="313"/>
                      <a:pt x="44" y="313"/>
                    </a:cubicBezTo>
                    <a:cubicBezTo>
                      <a:pt x="108" y="279"/>
                      <a:pt x="108" y="279"/>
                      <a:pt x="108" y="279"/>
                    </a:cubicBezTo>
                    <a:cubicBezTo>
                      <a:pt x="110" y="280"/>
                      <a:pt x="112" y="280"/>
                      <a:pt x="114" y="281"/>
                    </a:cubicBezTo>
                    <a:cubicBezTo>
                      <a:pt x="187" y="297"/>
                      <a:pt x="259" y="251"/>
                      <a:pt x="276" y="178"/>
                    </a:cubicBezTo>
                    <a:cubicBezTo>
                      <a:pt x="292" y="105"/>
                      <a:pt x="246" y="33"/>
                      <a:pt x="173" y="1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 eaLnBrk="0" hangingPunct="0">
                  <a:defRPr/>
                </a:pPr>
                <a:endParaRPr lang="zh-CN" altLang="en-US" noProof="1"/>
              </a:p>
            </p:txBody>
          </p:sp>
        </p:grpSp>
        <p:sp>
          <p:nvSpPr>
            <p:cNvPr id="73766" name="Freeform 182"/>
            <p:cNvSpPr>
              <a:spLocks noEditPoints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347" y="1782"/>
              <a:ext cx="233" cy="227"/>
            </a:xfrm>
            <a:custGeom>
              <a:avLst/>
              <a:gdLst>
                <a:gd name="T0" fmla="*/ 107 w 108"/>
                <a:gd name="T1" fmla="*/ 76 h 107"/>
                <a:gd name="T2" fmla="*/ 103 w 108"/>
                <a:gd name="T3" fmla="*/ 94 h 107"/>
                <a:gd name="T4" fmla="*/ 98 w 108"/>
                <a:gd name="T5" fmla="*/ 102 h 107"/>
                <a:gd name="T6" fmla="*/ 85 w 108"/>
                <a:gd name="T7" fmla="*/ 93 h 107"/>
                <a:gd name="T8" fmla="*/ 74 w 108"/>
                <a:gd name="T9" fmla="*/ 105 h 107"/>
                <a:gd name="T10" fmla="*/ 62 w 108"/>
                <a:gd name="T11" fmla="*/ 58 h 107"/>
                <a:gd name="T12" fmla="*/ 56 w 108"/>
                <a:gd name="T13" fmla="*/ 72 h 107"/>
                <a:gd name="T14" fmla="*/ 45 w 108"/>
                <a:gd name="T15" fmla="*/ 73 h 107"/>
                <a:gd name="T16" fmla="*/ 34 w 108"/>
                <a:gd name="T17" fmla="*/ 61 h 107"/>
                <a:gd name="T18" fmla="*/ 34 w 108"/>
                <a:gd name="T19" fmla="*/ 44 h 107"/>
                <a:gd name="T20" fmla="*/ 62 w 108"/>
                <a:gd name="T21" fmla="*/ 33 h 107"/>
                <a:gd name="T22" fmla="*/ 69 w 108"/>
                <a:gd name="T23" fmla="*/ 38 h 107"/>
                <a:gd name="T24" fmla="*/ 73 w 108"/>
                <a:gd name="T25" fmla="*/ 55 h 107"/>
                <a:gd name="T26" fmla="*/ 69 w 108"/>
                <a:gd name="T27" fmla="*/ 46 h 107"/>
                <a:gd name="T28" fmla="*/ 65 w 108"/>
                <a:gd name="T29" fmla="*/ 41 h 107"/>
                <a:gd name="T30" fmla="*/ 42 w 108"/>
                <a:gd name="T31" fmla="*/ 41 h 107"/>
                <a:gd name="T32" fmla="*/ 38 w 108"/>
                <a:gd name="T33" fmla="*/ 46 h 107"/>
                <a:gd name="T34" fmla="*/ 38 w 108"/>
                <a:gd name="T35" fmla="*/ 59 h 107"/>
                <a:gd name="T36" fmla="*/ 47 w 108"/>
                <a:gd name="T37" fmla="*/ 68 h 107"/>
                <a:gd name="T38" fmla="*/ 54 w 108"/>
                <a:gd name="T39" fmla="*/ 84 h 107"/>
                <a:gd name="T40" fmla="*/ 40 w 108"/>
                <a:gd name="T41" fmla="*/ 86 h 107"/>
                <a:gd name="T42" fmla="*/ 20 w 108"/>
                <a:gd name="T43" fmla="*/ 66 h 107"/>
                <a:gd name="T44" fmla="*/ 20 w 108"/>
                <a:gd name="T45" fmla="*/ 39 h 107"/>
                <a:gd name="T46" fmla="*/ 40 w 108"/>
                <a:gd name="T47" fmla="*/ 19 h 107"/>
                <a:gd name="T48" fmla="*/ 67 w 108"/>
                <a:gd name="T49" fmla="*/ 19 h 107"/>
                <a:gd name="T50" fmla="*/ 87 w 108"/>
                <a:gd name="T51" fmla="*/ 39 h 107"/>
                <a:gd name="T52" fmla="*/ 85 w 108"/>
                <a:gd name="T53" fmla="*/ 53 h 107"/>
                <a:gd name="T54" fmla="*/ 76 w 108"/>
                <a:gd name="T55" fmla="*/ 31 h 107"/>
                <a:gd name="T56" fmla="*/ 42 w 108"/>
                <a:gd name="T57" fmla="*/ 24 h 107"/>
                <a:gd name="T58" fmla="*/ 25 w 108"/>
                <a:gd name="T59" fmla="*/ 41 h 107"/>
                <a:gd name="T60" fmla="*/ 25 w 108"/>
                <a:gd name="T61" fmla="*/ 65 h 107"/>
                <a:gd name="T62" fmla="*/ 54 w 108"/>
                <a:gd name="T63" fmla="*/ 84 h 107"/>
                <a:gd name="T64" fmla="*/ 58 w 108"/>
                <a:gd name="T65" fmla="*/ 102 h 107"/>
                <a:gd name="T66" fmla="*/ 33 w 108"/>
                <a:gd name="T67" fmla="*/ 102 h 107"/>
                <a:gd name="T68" fmla="*/ 4 w 108"/>
                <a:gd name="T69" fmla="*/ 73 h 107"/>
                <a:gd name="T70" fmla="*/ 4 w 108"/>
                <a:gd name="T71" fmla="*/ 32 h 107"/>
                <a:gd name="T72" fmla="*/ 33 w 108"/>
                <a:gd name="T73" fmla="*/ 4 h 107"/>
                <a:gd name="T74" fmla="*/ 74 w 108"/>
                <a:gd name="T75" fmla="*/ 4 h 107"/>
                <a:gd name="T76" fmla="*/ 91 w 108"/>
                <a:gd name="T77" fmla="*/ 15 h 107"/>
                <a:gd name="T78" fmla="*/ 107 w 108"/>
                <a:gd name="T79" fmla="*/ 53 h 107"/>
                <a:gd name="T80" fmla="*/ 95 w 108"/>
                <a:gd name="T81" fmla="*/ 36 h 107"/>
                <a:gd name="T82" fmla="*/ 71 w 108"/>
                <a:gd name="T83" fmla="*/ 11 h 107"/>
                <a:gd name="T84" fmla="*/ 36 w 108"/>
                <a:gd name="T85" fmla="*/ 11 h 107"/>
                <a:gd name="T86" fmla="*/ 9 w 108"/>
                <a:gd name="T87" fmla="*/ 53 h 107"/>
                <a:gd name="T88" fmla="*/ 22 w 108"/>
                <a:gd name="T89" fmla="*/ 85 h 107"/>
                <a:gd name="T90" fmla="*/ 99 w 108"/>
                <a:gd name="T91" fmla="*/ 76 h 107"/>
                <a:gd name="T92" fmla="*/ 77 w 108"/>
                <a:gd name="T93" fmla="*/ 98 h 107"/>
                <a:gd name="T94" fmla="*/ 83 w 108"/>
                <a:gd name="T95" fmla="*/ 87 h 107"/>
                <a:gd name="T96" fmla="*/ 98 w 108"/>
                <a:gd name="T97" fmla="*/ 95 h 107"/>
                <a:gd name="T98" fmla="*/ 88 w 108"/>
                <a:gd name="T99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107">
                  <a:moveTo>
                    <a:pt x="62" y="58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107" y="73"/>
                    <a:pt x="108" y="75"/>
                    <a:pt x="107" y="76"/>
                  </a:cubicBezTo>
                  <a:cubicBezTo>
                    <a:pt x="107" y="77"/>
                    <a:pt x="107" y="77"/>
                    <a:pt x="106" y="77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4" y="94"/>
                    <a:pt x="104" y="96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7" y="103"/>
                    <a:pt x="95" y="103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7"/>
                    <a:pt x="76" y="107"/>
                    <a:pt x="75" y="107"/>
                  </a:cubicBezTo>
                  <a:cubicBezTo>
                    <a:pt x="74" y="106"/>
                    <a:pt x="74" y="106"/>
                    <a:pt x="74" y="105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0"/>
                    <a:pt x="60" y="59"/>
                    <a:pt x="61" y="58"/>
                  </a:cubicBezTo>
                  <a:cubicBezTo>
                    <a:pt x="61" y="58"/>
                    <a:pt x="62" y="58"/>
                    <a:pt x="62" y="58"/>
                  </a:cubicBezTo>
                  <a:close/>
                  <a:moveTo>
                    <a:pt x="54" y="69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5" y="69"/>
                    <a:pt x="56" y="70"/>
                    <a:pt x="56" y="72"/>
                  </a:cubicBezTo>
                  <a:cubicBezTo>
                    <a:pt x="56" y="73"/>
                    <a:pt x="55" y="74"/>
                    <a:pt x="54" y="74"/>
                  </a:cubicBezTo>
                  <a:cubicBezTo>
                    <a:pt x="51" y="74"/>
                    <a:pt x="48" y="74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1"/>
                    <a:pt x="40" y="70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6" y="66"/>
                    <a:pt x="35" y="63"/>
                    <a:pt x="34" y="61"/>
                  </a:cubicBezTo>
                  <a:cubicBezTo>
                    <a:pt x="33" y="58"/>
                    <a:pt x="32" y="56"/>
                    <a:pt x="32" y="53"/>
                  </a:cubicBezTo>
                  <a:cubicBezTo>
                    <a:pt x="32" y="50"/>
                    <a:pt x="33" y="47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2"/>
                    <a:pt x="36" y="39"/>
                    <a:pt x="38" y="38"/>
                  </a:cubicBezTo>
                  <a:cubicBezTo>
                    <a:pt x="42" y="34"/>
                    <a:pt x="48" y="31"/>
                    <a:pt x="54" y="31"/>
                  </a:cubicBezTo>
                  <a:cubicBezTo>
                    <a:pt x="56" y="31"/>
                    <a:pt x="59" y="32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4" y="34"/>
                    <a:pt x="67" y="36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71" y="40"/>
                    <a:pt x="72" y="42"/>
                    <a:pt x="73" y="45"/>
                  </a:cubicBezTo>
                  <a:cubicBezTo>
                    <a:pt x="74" y="47"/>
                    <a:pt x="75" y="50"/>
                    <a:pt x="75" y="53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1" y="55"/>
                    <a:pt x="70" y="54"/>
                    <a:pt x="70" y="53"/>
                  </a:cubicBezTo>
                  <a:cubicBezTo>
                    <a:pt x="70" y="50"/>
                    <a:pt x="70" y="48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4"/>
                    <a:pt x="67" y="43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39"/>
                    <a:pt x="62" y="38"/>
                    <a:pt x="60" y="37"/>
                  </a:cubicBezTo>
                  <a:cubicBezTo>
                    <a:pt x="58" y="37"/>
                    <a:pt x="56" y="36"/>
                    <a:pt x="54" y="36"/>
                  </a:cubicBezTo>
                  <a:cubicBezTo>
                    <a:pt x="49" y="36"/>
                    <a:pt x="45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2"/>
                    <a:pt x="39" y="44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8"/>
                    <a:pt x="37" y="50"/>
                    <a:pt x="37" y="53"/>
                  </a:cubicBezTo>
                  <a:cubicBezTo>
                    <a:pt x="37" y="55"/>
                    <a:pt x="37" y="57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61"/>
                    <a:pt x="40" y="63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6"/>
                    <a:pt x="45" y="67"/>
                    <a:pt x="47" y="68"/>
                  </a:cubicBezTo>
                  <a:cubicBezTo>
                    <a:pt x="49" y="69"/>
                    <a:pt x="51" y="69"/>
                    <a:pt x="54" y="69"/>
                  </a:cubicBezTo>
                  <a:close/>
                  <a:moveTo>
                    <a:pt x="54" y="84"/>
                  </a:moveTo>
                  <a:cubicBezTo>
                    <a:pt x="54" y="84"/>
                    <a:pt x="54" y="84"/>
                    <a:pt x="54" y="84"/>
                  </a:cubicBezTo>
                  <a:cubicBezTo>
                    <a:pt x="55" y="84"/>
                    <a:pt x="56" y="85"/>
                    <a:pt x="56" y="86"/>
                  </a:cubicBezTo>
                  <a:cubicBezTo>
                    <a:pt x="56" y="88"/>
                    <a:pt x="55" y="89"/>
                    <a:pt x="54" y="89"/>
                  </a:cubicBezTo>
                  <a:cubicBezTo>
                    <a:pt x="49" y="89"/>
                    <a:pt x="44" y="88"/>
                    <a:pt x="40" y="86"/>
                  </a:cubicBezTo>
                  <a:cubicBezTo>
                    <a:pt x="35" y="84"/>
                    <a:pt x="31" y="81"/>
                    <a:pt x="28" y="78"/>
                  </a:cubicBezTo>
                  <a:cubicBezTo>
                    <a:pt x="25" y="75"/>
                    <a:pt x="22" y="71"/>
                    <a:pt x="20" y="6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2"/>
                    <a:pt x="18" y="58"/>
                    <a:pt x="18" y="53"/>
                  </a:cubicBezTo>
                  <a:cubicBezTo>
                    <a:pt x="18" y="48"/>
                    <a:pt x="19" y="43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5"/>
                    <a:pt x="25" y="31"/>
                    <a:pt x="28" y="27"/>
                  </a:cubicBezTo>
                  <a:cubicBezTo>
                    <a:pt x="31" y="24"/>
                    <a:pt x="35" y="21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8"/>
                    <a:pt x="49" y="17"/>
                    <a:pt x="54" y="17"/>
                  </a:cubicBezTo>
                  <a:cubicBezTo>
                    <a:pt x="58" y="17"/>
                    <a:pt x="63" y="18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21"/>
                    <a:pt x="76" y="24"/>
                    <a:pt x="79" y="27"/>
                  </a:cubicBezTo>
                  <a:cubicBezTo>
                    <a:pt x="82" y="31"/>
                    <a:pt x="85" y="35"/>
                    <a:pt x="87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43"/>
                    <a:pt x="89" y="48"/>
                    <a:pt x="89" y="53"/>
                  </a:cubicBezTo>
                  <a:cubicBezTo>
                    <a:pt x="89" y="54"/>
                    <a:pt x="88" y="55"/>
                    <a:pt x="87" y="55"/>
                  </a:cubicBezTo>
                  <a:cubicBezTo>
                    <a:pt x="86" y="55"/>
                    <a:pt x="85" y="54"/>
                    <a:pt x="85" y="53"/>
                  </a:cubicBezTo>
                  <a:cubicBezTo>
                    <a:pt x="85" y="49"/>
                    <a:pt x="84" y="45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37"/>
                    <a:pt x="78" y="34"/>
                    <a:pt x="76" y="31"/>
                  </a:cubicBezTo>
                  <a:cubicBezTo>
                    <a:pt x="73" y="28"/>
                    <a:pt x="69" y="26"/>
                    <a:pt x="65" y="24"/>
                  </a:cubicBezTo>
                  <a:cubicBezTo>
                    <a:pt x="62" y="23"/>
                    <a:pt x="58" y="22"/>
                    <a:pt x="54" y="22"/>
                  </a:cubicBezTo>
                  <a:cubicBezTo>
                    <a:pt x="49" y="22"/>
                    <a:pt x="45" y="23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8" y="26"/>
                    <a:pt x="34" y="28"/>
                    <a:pt x="32" y="31"/>
                  </a:cubicBezTo>
                  <a:cubicBezTo>
                    <a:pt x="29" y="34"/>
                    <a:pt x="26" y="37"/>
                    <a:pt x="25" y="41"/>
                  </a:cubicBezTo>
                  <a:cubicBezTo>
                    <a:pt x="23" y="44"/>
                    <a:pt x="23" y="49"/>
                    <a:pt x="23" y="53"/>
                  </a:cubicBezTo>
                  <a:cubicBezTo>
                    <a:pt x="23" y="57"/>
                    <a:pt x="23" y="61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8"/>
                    <a:pt x="29" y="72"/>
                    <a:pt x="32" y="75"/>
                  </a:cubicBezTo>
                  <a:cubicBezTo>
                    <a:pt x="34" y="78"/>
                    <a:pt x="38" y="80"/>
                    <a:pt x="42" y="81"/>
                  </a:cubicBezTo>
                  <a:cubicBezTo>
                    <a:pt x="45" y="83"/>
                    <a:pt x="49" y="84"/>
                    <a:pt x="54" y="84"/>
                  </a:cubicBezTo>
                  <a:close/>
                  <a:moveTo>
                    <a:pt x="54" y="98"/>
                  </a:moveTo>
                  <a:cubicBezTo>
                    <a:pt x="54" y="98"/>
                    <a:pt x="54" y="98"/>
                    <a:pt x="54" y="98"/>
                  </a:cubicBezTo>
                  <a:cubicBezTo>
                    <a:pt x="56" y="98"/>
                    <a:pt x="58" y="100"/>
                    <a:pt x="58" y="102"/>
                  </a:cubicBezTo>
                  <a:cubicBezTo>
                    <a:pt x="58" y="104"/>
                    <a:pt x="56" y="106"/>
                    <a:pt x="54" y="106"/>
                  </a:cubicBezTo>
                  <a:cubicBezTo>
                    <a:pt x="46" y="106"/>
                    <a:pt x="40" y="104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27" y="99"/>
                    <a:pt x="21" y="95"/>
                    <a:pt x="16" y="90"/>
                  </a:cubicBezTo>
                  <a:cubicBezTo>
                    <a:pt x="11" y="85"/>
                    <a:pt x="7" y="80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67"/>
                    <a:pt x="0" y="60"/>
                    <a:pt x="0" y="53"/>
                  </a:cubicBezTo>
                  <a:cubicBezTo>
                    <a:pt x="0" y="46"/>
                    <a:pt x="2" y="39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6"/>
                    <a:pt x="11" y="20"/>
                    <a:pt x="16" y="15"/>
                  </a:cubicBezTo>
                  <a:cubicBezTo>
                    <a:pt x="21" y="10"/>
                    <a:pt x="27" y="6"/>
                    <a:pt x="33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0" y="1"/>
                    <a:pt x="46" y="0"/>
                    <a:pt x="54" y="0"/>
                  </a:cubicBezTo>
                  <a:cubicBezTo>
                    <a:pt x="61" y="0"/>
                    <a:pt x="68" y="1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80" y="6"/>
                    <a:pt x="86" y="10"/>
                    <a:pt x="91" y="15"/>
                  </a:cubicBezTo>
                  <a:cubicBezTo>
                    <a:pt x="96" y="20"/>
                    <a:pt x="100" y="26"/>
                    <a:pt x="103" y="32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5" y="39"/>
                    <a:pt x="107" y="46"/>
                    <a:pt x="107" y="53"/>
                  </a:cubicBezTo>
                  <a:cubicBezTo>
                    <a:pt x="107" y="55"/>
                    <a:pt x="105" y="57"/>
                    <a:pt x="103" y="57"/>
                  </a:cubicBezTo>
                  <a:cubicBezTo>
                    <a:pt x="100" y="57"/>
                    <a:pt x="99" y="55"/>
                    <a:pt x="99" y="53"/>
                  </a:cubicBezTo>
                  <a:cubicBezTo>
                    <a:pt x="99" y="47"/>
                    <a:pt x="97" y="41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3" y="30"/>
                    <a:pt x="90" y="25"/>
                    <a:pt x="85" y="21"/>
                  </a:cubicBezTo>
                  <a:cubicBezTo>
                    <a:pt x="81" y="17"/>
                    <a:pt x="76" y="13"/>
                    <a:pt x="71" y="11"/>
                  </a:cubicBezTo>
                  <a:cubicBezTo>
                    <a:pt x="66" y="9"/>
                    <a:pt x="60" y="8"/>
                    <a:pt x="54" y="8"/>
                  </a:cubicBezTo>
                  <a:cubicBezTo>
                    <a:pt x="47" y="8"/>
                    <a:pt x="42" y="9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3"/>
                    <a:pt x="26" y="17"/>
                    <a:pt x="22" y="21"/>
                  </a:cubicBezTo>
                  <a:cubicBezTo>
                    <a:pt x="18" y="25"/>
                    <a:pt x="14" y="30"/>
                    <a:pt x="12" y="36"/>
                  </a:cubicBezTo>
                  <a:cubicBezTo>
                    <a:pt x="10" y="41"/>
                    <a:pt x="9" y="47"/>
                    <a:pt x="9" y="53"/>
                  </a:cubicBezTo>
                  <a:cubicBezTo>
                    <a:pt x="9" y="59"/>
                    <a:pt x="10" y="65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4" y="75"/>
                    <a:pt x="18" y="80"/>
                    <a:pt x="22" y="85"/>
                  </a:cubicBezTo>
                  <a:cubicBezTo>
                    <a:pt x="26" y="89"/>
                    <a:pt x="31" y="92"/>
                    <a:pt x="36" y="94"/>
                  </a:cubicBezTo>
                  <a:cubicBezTo>
                    <a:pt x="42" y="97"/>
                    <a:pt x="47" y="98"/>
                    <a:pt x="54" y="98"/>
                  </a:cubicBezTo>
                  <a:close/>
                  <a:moveTo>
                    <a:pt x="99" y="76"/>
                  </a:moveTo>
                  <a:cubicBezTo>
                    <a:pt x="99" y="76"/>
                    <a:pt x="99" y="76"/>
                    <a:pt x="99" y="76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2" y="87"/>
                    <a:pt x="82" y="87"/>
                    <a:pt x="83" y="87"/>
                  </a:cubicBezTo>
                  <a:cubicBezTo>
                    <a:pt x="84" y="86"/>
                    <a:pt x="85" y="86"/>
                    <a:pt x="86" y="8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7" y="85"/>
                    <a:pt x="87" y="85"/>
                  </a:cubicBezTo>
                  <a:cubicBezTo>
                    <a:pt x="87" y="83"/>
                    <a:pt x="87" y="82"/>
                    <a:pt x="88" y="81"/>
                  </a:cubicBezTo>
                  <a:cubicBezTo>
                    <a:pt x="99" y="76"/>
                    <a:pt x="99" y="76"/>
                    <a:pt x="99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endParaRPr lang="zh-CN" altLang="en-US"/>
            </a:p>
          </p:txBody>
        </p:sp>
        <p:sp>
          <p:nvSpPr>
            <p:cNvPr id="73767" name="文本框 4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36" y="2992"/>
              <a:ext cx="15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0" hangingPunct="0"/>
              <a:r>
                <a:rPr lang="en-US" altLang="zh-CN" sz="2000" b="1">
                  <a:solidFill>
                    <a:srgbClr val="8FAADC"/>
                  </a:solidFill>
                  <a:latin typeface="方正兰亭中黑_GBK"/>
                  <a:ea typeface="方正兰亭中黑_GBK"/>
                  <a:cs typeface="方正兰亭中黑_GBK"/>
                </a:rPr>
                <a:t>2018.09-2018.12</a:t>
              </a:r>
            </a:p>
          </p:txBody>
        </p:sp>
        <p:sp>
          <p:nvSpPr>
            <p:cNvPr id="73768" name="文本框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85" y="2394"/>
              <a:ext cx="1146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en-US" altLang="zh-CN" sz="3000" b="1">
                  <a:solidFill>
                    <a:srgbClr val="8FAADC"/>
                  </a:solidFill>
                  <a:latin typeface="方正兰亭中黑_GBK"/>
                  <a:ea typeface="方正兰亭中黑_GBK"/>
                  <a:cs typeface="方正兰亭中黑_GBK"/>
                </a:rPr>
                <a:t>04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zh-CN" altLang="en-US" sz="3000" b="1">
                  <a:solidFill>
                    <a:srgbClr val="8FAADC"/>
                  </a:solidFill>
                  <a:latin typeface="方正兰亭中黑_GBK"/>
                  <a:ea typeface="方正兰亭中黑_GBK"/>
                  <a:cs typeface="方正兰亭中黑_GBK"/>
                </a:rPr>
                <a:t>提升阶段</a:t>
              </a:r>
            </a:p>
            <a:p>
              <a:pPr algn="ctr" eaLnBrk="0" hangingPunct="0">
                <a:lnSpc>
                  <a:spcPct val="80000"/>
                </a:lnSpc>
              </a:pPr>
              <a:endParaRPr lang="zh-CN" altLang="en-US" sz="3000">
                <a:solidFill>
                  <a:srgbClr val="FFC000"/>
                </a:solidFill>
                <a:latin typeface="方正兰亭中黑_GBK"/>
                <a:ea typeface="方正兰亭中黑_GBK"/>
                <a:cs typeface="方正兰亭中黑_GBK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946358" y="441326"/>
            <a:ext cx="1944687" cy="58477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进度安排</a:t>
            </a:r>
          </a:p>
        </p:txBody>
      </p:sp>
      <p:sp>
        <p:nvSpPr>
          <p:cNvPr id="101419" name="Text Box 8"/>
          <p:cNvSpPr txBox="1">
            <a:spLocks noChangeArrowheads="1"/>
          </p:cNvSpPr>
          <p:nvPr/>
        </p:nvSpPr>
        <p:spPr bwMode="auto">
          <a:xfrm>
            <a:off x="515145" y="4797425"/>
            <a:ext cx="11485563" cy="172970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b="1">
                <a:sym typeface="微软雅黑" panose="020B0503020204020204" pitchFamily="34" charset="-122"/>
              </a:rPr>
              <a:t>学院内部质量保证体系诊断与改进工作分步实施，</a:t>
            </a:r>
            <a:r>
              <a:rPr lang="en-US" altLang="zh-CN" b="1">
                <a:sym typeface="微软雅黑" panose="020B0503020204020204" pitchFamily="34" charset="-122"/>
              </a:rPr>
              <a:t>2017</a:t>
            </a:r>
            <a:r>
              <a:rPr lang="zh-CN" altLang="en-US" b="1">
                <a:sym typeface="微软雅黑" panose="020B0503020204020204" pitchFamily="34" charset="-122"/>
              </a:rPr>
              <a:t>年上半年的工作重点是：</a:t>
            </a:r>
            <a:r>
              <a:rPr lang="zh-CN" altLang="en-US" sz="20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制定有针对性的指导意见，系统规划和指导学校诊改工作，确保诊改工作落实到位、取得实效；</a:t>
            </a:r>
            <a:r>
              <a:rPr lang="zh-CN" altLang="en-US" b="1">
                <a:sym typeface="微软雅黑" panose="020B0503020204020204" pitchFamily="34" charset="-122"/>
              </a:rPr>
              <a:t>持续开展诊改工作宣传和培训，推动学院目标体系和标准体系的建立，基本建成教师发展中心和学生全面发展中心，启动专业发展中心和学院质量管理平台建设工作，使自主保证人才培养质量成为全体教职员工的理念共识</a:t>
            </a:r>
            <a:r>
              <a:rPr lang="zh-CN" altLang="en-US">
                <a:sym typeface="微软雅黑" panose="020B0503020204020204" pitchFamily="34" charset="-122"/>
              </a:rPr>
              <a:t>。</a:t>
            </a:r>
            <a:endParaRPr lang="zh-CN" altLang="en-US" sz="2000" b="1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771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SzPct val="100000"/>
              <a:buFont typeface="Times New Roman" panose="02020603050405020304" pitchFamily="18" charset="0"/>
              <a:buNone/>
            </a:pPr>
            <a:r>
              <a:rPr lang="zh-CN" altLang="en-US" sz="2800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（三）组织实施</a:t>
            </a:r>
            <a:endParaRPr lang="zh-CN" altLang="en-US" sz="2800" b="1"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89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三、教师发展诊改工作设计与运行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6"/>
          <p:cNvSpPr txBox="1"/>
          <p:nvPr/>
        </p:nvSpPr>
        <p:spPr>
          <a:xfrm>
            <a:off x="1053307" y="1546226"/>
            <a:ext cx="10126662" cy="3048717"/>
          </a:xfrm>
          <a:prstGeom prst="rect">
            <a:avLst/>
          </a:prstGeom>
          <a:noFill/>
          <a:ln w="9525">
            <a:noFill/>
          </a:ln>
        </p:spPr>
        <p:txBody>
          <a:bodyPr lIns="121348" tIns="60673" rIns="121348" bIns="606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rgbClr val="009287"/>
                </a:solidFill>
                <a:latin typeface="微软雅黑" panose="020B0503020204020204" pitchFamily="34" charset="-122"/>
                <a:cs typeface="+mn-ea"/>
                <a:sym typeface="宋体" panose="02010600030101010101" pitchFamily="2" charset="-122"/>
              </a:rPr>
              <a:t> </a:t>
            </a:r>
            <a:r>
              <a:rPr lang="zh-CN" altLang="en-US" sz="2400" b="1" noProof="1">
                <a:solidFill>
                  <a:srgbClr val="009287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（一）建设目标与思路</a:t>
            </a:r>
            <a:endParaRPr lang="zh-CN" altLang="en-US" sz="2400" b="1" noProof="1">
              <a:solidFill>
                <a:srgbClr val="009287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10" b="1" noProof="1">
                <a:latin typeface="微软雅黑" panose="020B0503020204020204" pitchFamily="34" charset="-122"/>
                <a:cs typeface="+mn-ea"/>
                <a:sym typeface="宋体" panose="02010600030101010101" pitchFamily="2" charset="-122"/>
              </a:rPr>
              <a:t>      </a:t>
            </a:r>
            <a:r>
              <a:rPr lang="en-US" altLang="zh-CN" sz="2400" b="1" noProof="1">
                <a:latin typeface="微软雅黑" panose="020B0503020204020204" pitchFamily="34" charset="-122"/>
                <a:cs typeface="+mn-ea"/>
                <a:sym typeface="宋体" panose="02010600030101010101" pitchFamily="2" charset="-122"/>
              </a:rPr>
              <a:t> 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  <a:sym typeface="宋体" panose="02010600030101010101" pitchFamily="2" charset="-122"/>
              </a:rPr>
              <a:t>设计“年轮”式教师成长模型，按照“自我评价、岗位认知、职业目标设定、制定行动计划、实施监控”五大步骤，以教师发展中心为支撑，全面落实教师自我关注、自我诊断、自我反思和自我改进，促进教师职业生涯发展。</a:t>
            </a:r>
            <a:endParaRPr lang="zh-CN" altLang="en-US" sz="2400" b="1" noProof="1"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04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组合 6"/>
          <p:cNvGrpSpPr>
            <a:grpSpLocks/>
          </p:cNvGrpSpPr>
          <p:nvPr/>
        </p:nvGrpSpPr>
        <p:grpSpPr bwMode="auto">
          <a:xfrm>
            <a:off x="2196307" y="1908176"/>
            <a:ext cx="7226300" cy="3916363"/>
            <a:chOff x="3908" y="1592"/>
            <a:chExt cx="11382" cy="6167"/>
          </a:xfrm>
        </p:grpSpPr>
        <p:graphicFrame>
          <p:nvGraphicFramePr>
            <p:cNvPr id="76802" name="对象 4"/>
            <p:cNvGraphicFramePr>
              <a:graphicFrameLocks/>
            </p:cNvGraphicFramePr>
            <p:nvPr/>
          </p:nvGraphicFramePr>
          <p:xfrm>
            <a:off x="3908" y="1592"/>
            <a:ext cx="11382" cy="6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7219048" imgH="3914286" progId="excel.sheet.8">
                    <p:embed/>
                  </p:oleObj>
                </mc:Choice>
                <mc:Fallback>
                  <p:oleObj r:id="rId3" imgW="7219048" imgH="391428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1592"/>
                          <a:ext cx="11382" cy="6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03" name="组合 24"/>
            <p:cNvGrpSpPr>
              <a:grpSpLocks/>
            </p:cNvGrpSpPr>
            <p:nvPr/>
          </p:nvGrpSpPr>
          <p:grpSpPr bwMode="auto">
            <a:xfrm>
              <a:off x="5051" y="5556"/>
              <a:ext cx="1742" cy="838"/>
              <a:chOff x="3446487" y="3757355"/>
              <a:chExt cx="1106480" cy="532507"/>
            </a:xfrm>
          </p:grpSpPr>
          <p:sp>
            <p:nvSpPr>
              <p:cNvPr id="15" name="圆角矩形 14"/>
              <p:cNvSpPr/>
              <p:nvPr/>
            </p:nvSpPr>
            <p:spPr>
              <a:xfrm rot="5400000">
                <a:off x="3725604" y="3478237"/>
                <a:ext cx="532507" cy="1090742"/>
              </a:xfrm>
              <a:prstGeom prst="roundRect">
                <a:avLst>
                  <a:gd name="adj" fmla="val 50000"/>
                </a:avLst>
              </a:prstGeom>
              <a:pattFill prst="dkDnDiag">
                <a:fgClr>
                  <a:srgbClr val="EEEEEE"/>
                </a:fgClr>
                <a:bgClr>
                  <a:srgbClr val="F9F9F9"/>
                </a:bgClr>
              </a:patt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18900000" scaled="0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/>
              </a:p>
            </p:txBody>
          </p:sp>
          <p:grpSp>
            <p:nvGrpSpPr>
              <p:cNvPr id="76805" name="组合 15"/>
              <p:cNvGrpSpPr>
                <a:grpSpLocks/>
              </p:cNvGrpSpPr>
              <p:nvPr/>
            </p:nvGrpSpPr>
            <p:grpSpPr bwMode="auto">
              <a:xfrm>
                <a:off x="3503769" y="3799164"/>
                <a:ext cx="448888" cy="448888"/>
                <a:chOff x="4181099" y="1427742"/>
                <a:chExt cx="543155" cy="543155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4181099" y="1427742"/>
                  <a:ext cx="543155" cy="543155"/>
                </a:xfrm>
                <a:prstGeom prst="ellipse">
                  <a:avLst/>
                </a:prstGeom>
                <a:solidFill>
                  <a:srgbClr val="FFB850"/>
                </a:solidFill>
                <a:ln w="12700">
                  <a:gradFill flip="none" rotWithShape="1">
                    <a:gsLst>
                      <a:gs pos="100000">
                        <a:schemeClr val="bg1"/>
                      </a:gs>
                      <a:gs pos="0">
                        <a:srgbClr val="C9C9C9"/>
                      </a:gs>
                    </a:gsLst>
                    <a:lin ang="81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261454" y="1466090"/>
                  <a:ext cx="386272" cy="319066"/>
                </a:xfrm>
                <a:prstGeom prst="ellipse">
                  <a:avLst/>
                </a:prstGeom>
                <a:gradFill>
                  <a:gsLst>
                    <a:gs pos="90000">
                      <a:srgbClr val="FFB850">
                        <a:alpha val="0"/>
                      </a:srgbClr>
                    </a:gs>
                    <a:gs pos="0">
                      <a:schemeClr val="bg1">
                        <a:alpha val="70000"/>
                      </a:schemeClr>
                    </a:gs>
                  </a:gsLst>
                  <a:lin ang="5400000" scaled="0"/>
                </a:gra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/>
                </a:p>
              </p:txBody>
            </p:sp>
          </p:grpSp>
          <p:sp>
            <p:nvSpPr>
              <p:cNvPr id="76808" name="文本框 23"/>
              <p:cNvSpPr txBox="1">
                <a:spLocks noChangeArrowheads="1"/>
              </p:cNvSpPr>
              <p:nvPr/>
            </p:nvSpPr>
            <p:spPr bwMode="auto">
              <a:xfrm>
                <a:off x="3913099" y="3834668"/>
                <a:ext cx="639868" cy="3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FB850"/>
                    </a:solidFill>
                    <a:latin typeface="Impact" panose="020B0806030902050204" pitchFamily="34" charset="0"/>
                  </a:rPr>
                  <a:t>10</a:t>
                </a:r>
                <a:r>
                  <a:rPr lang="en-US" altLang="zh-CN" sz="1200">
                    <a:solidFill>
                      <a:srgbClr val="FFB850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200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76809" name="组合 49"/>
            <p:cNvGrpSpPr>
              <a:grpSpLocks/>
            </p:cNvGrpSpPr>
            <p:nvPr/>
          </p:nvGrpSpPr>
          <p:grpSpPr bwMode="auto">
            <a:xfrm>
              <a:off x="6966" y="1852"/>
              <a:ext cx="1790" cy="838"/>
              <a:chOff x="3446487" y="3685549"/>
              <a:chExt cx="1136622" cy="532507"/>
            </a:xfrm>
          </p:grpSpPr>
          <p:sp>
            <p:nvSpPr>
              <p:cNvPr id="51" name="圆角矩形 50"/>
              <p:cNvSpPr/>
              <p:nvPr/>
            </p:nvSpPr>
            <p:spPr>
              <a:xfrm rot="5400000">
                <a:off x="3725604" y="3406431"/>
                <a:ext cx="532507" cy="1090742"/>
              </a:xfrm>
              <a:prstGeom prst="roundRect">
                <a:avLst>
                  <a:gd name="adj" fmla="val 50000"/>
                </a:avLst>
              </a:prstGeom>
              <a:pattFill prst="dkDnDiag">
                <a:fgClr>
                  <a:srgbClr val="EEEEEE"/>
                </a:fgClr>
                <a:bgClr>
                  <a:srgbClr val="F9F9F9"/>
                </a:bgClr>
              </a:patt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18900000" scaled="0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/>
              </a:p>
            </p:txBody>
          </p:sp>
          <p:grpSp>
            <p:nvGrpSpPr>
              <p:cNvPr id="76811" name="组合 51"/>
              <p:cNvGrpSpPr>
                <a:grpSpLocks/>
              </p:cNvGrpSpPr>
              <p:nvPr/>
            </p:nvGrpSpPr>
            <p:grpSpPr bwMode="auto">
              <a:xfrm>
                <a:off x="3503770" y="3727358"/>
                <a:ext cx="448888" cy="448888"/>
                <a:chOff x="4181101" y="1340856"/>
                <a:chExt cx="543155" cy="543155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181101" y="1340856"/>
                  <a:ext cx="543155" cy="543155"/>
                </a:xfrm>
                <a:prstGeom prst="ellipse">
                  <a:avLst/>
                </a:prstGeom>
                <a:solidFill>
                  <a:srgbClr val="01ACBE"/>
                </a:solidFill>
                <a:ln w="12700">
                  <a:gradFill flip="none" rotWithShape="1">
                    <a:gsLst>
                      <a:gs pos="100000">
                        <a:schemeClr val="bg1"/>
                      </a:gs>
                      <a:gs pos="0">
                        <a:srgbClr val="C9C9C9"/>
                      </a:gs>
                    </a:gsLst>
                    <a:lin ang="81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4261668" y="1367134"/>
                  <a:ext cx="388076" cy="317145"/>
                </a:xfrm>
                <a:prstGeom prst="ellipse">
                  <a:avLst/>
                </a:prstGeom>
                <a:gradFill>
                  <a:gsLst>
                    <a:gs pos="90000">
                      <a:srgbClr val="01ACBE">
                        <a:alpha val="0"/>
                      </a:srgbClr>
                    </a:gs>
                    <a:gs pos="0">
                      <a:schemeClr val="bg1">
                        <a:alpha val="70000"/>
                      </a:schemeClr>
                    </a:gs>
                  </a:gsLst>
                  <a:lin ang="5400000" scaled="0"/>
                </a:gra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/>
                </a:p>
              </p:txBody>
            </p:sp>
          </p:grpSp>
          <p:sp>
            <p:nvSpPr>
              <p:cNvPr id="76814" name="文本框 52"/>
              <p:cNvSpPr txBox="1">
                <a:spLocks noChangeArrowheads="1"/>
              </p:cNvSpPr>
              <p:nvPr/>
            </p:nvSpPr>
            <p:spPr bwMode="auto">
              <a:xfrm>
                <a:off x="3864677" y="3742224"/>
                <a:ext cx="718432" cy="3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01ACBE"/>
                    </a:solidFill>
                    <a:latin typeface="Impact" panose="020B0806030902050204" pitchFamily="34" charset="0"/>
                  </a:rPr>
                  <a:t>45</a:t>
                </a:r>
                <a:r>
                  <a:rPr lang="en-US" altLang="zh-CN" sz="1200">
                    <a:solidFill>
                      <a:srgbClr val="01ACBE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200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76815" name="组合 55"/>
            <p:cNvGrpSpPr>
              <a:grpSpLocks/>
            </p:cNvGrpSpPr>
            <p:nvPr/>
          </p:nvGrpSpPr>
          <p:grpSpPr bwMode="auto">
            <a:xfrm>
              <a:off x="9057" y="3894"/>
              <a:ext cx="1727" cy="838"/>
              <a:chOff x="3446487" y="3757355"/>
              <a:chExt cx="1096955" cy="532507"/>
            </a:xfrm>
          </p:grpSpPr>
          <p:sp>
            <p:nvSpPr>
              <p:cNvPr id="57" name="圆角矩形 56"/>
              <p:cNvSpPr/>
              <p:nvPr/>
            </p:nvSpPr>
            <p:spPr>
              <a:xfrm rot="5400000">
                <a:off x="3725604" y="3478237"/>
                <a:ext cx="532507" cy="1090742"/>
              </a:xfrm>
              <a:prstGeom prst="roundRect">
                <a:avLst>
                  <a:gd name="adj" fmla="val 50000"/>
                </a:avLst>
              </a:prstGeom>
              <a:pattFill prst="dkDnDiag">
                <a:fgClr>
                  <a:srgbClr val="EEEEEE"/>
                </a:fgClr>
                <a:bgClr>
                  <a:srgbClr val="F9F9F9"/>
                </a:bgClr>
              </a:patt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18900000" scaled="0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/>
              </a:p>
            </p:txBody>
          </p:sp>
          <p:grpSp>
            <p:nvGrpSpPr>
              <p:cNvPr id="76817" name="组合 57"/>
              <p:cNvGrpSpPr>
                <a:grpSpLocks/>
              </p:cNvGrpSpPr>
              <p:nvPr/>
            </p:nvGrpSpPr>
            <p:grpSpPr bwMode="auto">
              <a:xfrm>
                <a:off x="3503769" y="3799164"/>
                <a:ext cx="448888" cy="448888"/>
                <a:chOff x="4181099" y="1427742"/>
                <a:chExt cx="543155" cy="543155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4181099" y="1427742"/>
                  <a:ext cx="543155" cy="543155"/>
                </a:xfrm>
                <a:prstGeom prst="ellipse">
                  <a:avLst/>
                </a:prstGeom>
                <a:solidFill>
                  <a:srgbClr val="E87071"/>
                </a:solidFill>
                <a:ln w="12700">
                  <a:gradFill flip="none" rotWithShape="1">
                    <a:gsLst>
                      <a:gs pos="100000">
                        <a:schemeClr val="bg1"/>
                      </a:gs>
                      <a:gs pos="0">
                        <a:srgbClr val="C9C9C9"/>
                      </a:gs>
                    </a:gsLst>
                    <a:lin ang="81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4261227" y="1465810"/>
                  <a:ext cx="386274" cy="319066"/>
                </a:xfrm>
                <a:prstGeom prst="ellipse">
                  <a:avLst/>
                </a:prstGeom>
                <a:gradFill>
                  <a:gsLst>
                    <a:gs pos="90000">
                      <a:srgbClr val="E87071">
                        <a:alpha val="0"/>
                      </a:srgbClr>
                    </a:gs>
                    <a:gs pos="0">
                      <a:schemeClr val="bg1">
                        <a:alpha val="70000"/>
                      </a:schemeClr>
                    </a:gs>
                  </a:gsLst>
                  <a:lin ang="5400000" scaled="0"/>
                </a:gra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/>
                </a:p>
              </p:txBody>
            </p:sp>
          </p:grpSp>
          <p:sp>
            <p:nvSpPr>
              <p:cNvPr id="76820" name="文本框 58"/>
              <p:cNvSpPr txBox="1">
                <a:spLocks noChangeArrowheads="1"/>
              </p:cNvSpPr>
              <p:nvPr/>
            </p:nvSpPr>
            <p:spPr bwMode="auto">
              <a:xfrm>
                <a:off x="3903574" y="3829905"/>
                <a:ext cx="639868" cy="3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E87071"/>
                    </a:solidFill>
                    <a:latin typeface="Impact" panose="020B0806030902050204" pitchFamily="34" charset="0"/>
                  </a:rPr>
                  <a:t>25</a:t>
                </a:r>
                <a:r>
                  <a:rPr lang="en-US" altLang="zh-CN" sz="1200">
                    <a:solidFill>
                      <a:srgbClr val="E87071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200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76821" name="组合 67"/>
            <p:cNvGrpSpPr>
              <a:grpSpLocks/>
            </p:cNvGrpSpPr>
            <p:nvPr/>
          </p:nvGrpSpPr>
          <p:grpSpPr bwMode="auto">
            <a:xfrm>
              <a:off x="11109" y="5002"/>
              <a:ext cx="1870" cy="838"/>
              <a:chOff x="3446487" y="3757355"/>
              <a:chExt cx="1187450" cy="532507"/>
            </a:xfrm>
          </p:grpSpPr>
          <p:sp>
            <p:nvSpPr>
              <p:cNvPr id="69" name="圆角矩形 68"/>
              <p:cNvSpPr/>
              <p:nvPr/>
            </p:nvSpPr>
            <p:spPr>
              <a:xfrm rot="5400000">
                <a:off x="3725604" y="3478237"/>
                <a:ext cx="532507" cy="1090742"/>
              </a:xfrm>
              <a:prstGeom prst="roundRect">
                <a:avLst>
                  <a:gd name="adj" fmla="val 50000"/>
                </a:avLst>
              </a:prstGeom>
              <a:pattFill prst="dkDnDiag">
                <a:fgClr>
                  <a:srgbClr val="EEEEEE"/>
                </a:fgClr>
                <a:bgClr>
                  <a:srgbClr val="F9F9F9"/>
                </a:bgClr>
              </a:patt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18900000" scaled="0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/>
              </a:p>
            </p:txBody>
          </p:sp>
          <p:grpSp>
            <p:nvGrpSpPr>
              <p:cNvPr id="76823" name="组合 69"/>
              <p:cNvGrpSpPr>
                <a:grpSpLocks/>
              </p:cNvGrpSpPr>
              <p:nvPr/>
            </p:nvGrpSpPr>
            <p:grpSpPr bwMode="auto">
              <a:xfrm>
                <a:off x="3503769" y="3799164"/>
                <a:ext cx="448888" cy="448888"/>
                <a:chOff x="4181099" y="1427742"/>
                <a:chExt cx="543155" cy="543155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4181099" y="1427742"/>
                  <a:ext cx="543155" cy="543155"/>
                </a:xfrm>
                <a:prstGeom prst="ellipse">
                  <a:avLst/>
                </a:prstGeom>
                <a:solidFill>
                  <a:srgbClr val="00AF92"/>
                </a:solidFill>
                <a:ln w="12700">
                  <a:gradFill flip="none" rotWithShape="1">
                    <a:gsLst>
                      <a:gs pos="100000">
                        <a:schemeClr val="bg1"/>
                      </a:gs>
                      <a:gs pos="0">
                        <a:srgbClr val="C9C9C9"/>
                      </a:gs>
                    </a:gsLst>
                    <a:lin ang="81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4265688" y="1474967"/>
                  <a:ext cx="386164" cy="317143"/>
                </a:xfrm>
                <a:prstGeom prst="ellipse">
                  <a:avLst/>
                </a:prstGeom>
                <a:gradFill>
                  <a:gsLst>
                    <a:gs pos="90000">
                      <a:srgbClr val="00AF92">
                        <a:alpha val="0"/>
                      </a:srgbClr>
                    </a:gs>
                    <a:gs pos="0">
                      <a:schemeClr val="bg1">
                        <a:alpha val="70000"/>
                      </a:schemeClr>
                    </a:gs>
                  </a:gsLst>
                  <a:lin ang="5400000" scaled="0"/>
                </a:gra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/>
                </a:p>
              </p:txBody>
            </p:sp>
          </p:grpSp>
          <p:sp>
            <p:nvSpPr>
              <p:cNvPr id="76826" name="文本框 70"/>
              <p:cNvSpPr txBox="1">
                <a:spLocks noChangeArrowheads="1"/>
              </p:cNvSpPr>
              <p:nvPr/>
            </p:nvSpPr>
            <p:spPr bwMode="auto">
              <a:xfrm>
                <a:off x="3832137" y="3810860"/>
                <a:ext cx="801800" cy="3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00AF92"/>
                    </a:solidFill>
                    <a:latin typeface="Impact" panose="020B0806030902050204" pitchFamily="34" charset="0"/>
                  </a:rPr>
                  <a:t>15</a:t>
                </a:r>
                <a:r>
                  <a:rPr lang="en-US" altLang="zh-CN" sz="1200">
                    <a:solidFill>
                      <a:srgbClr val="00AF92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2000">
                  <a:solidFill>
                    <a:srgbClr val="00AF92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76827" name="组合 73"/>
            <p:cNvGrpSpPr>
              <a:grpSpLocks/>
            </p:cNvGrpSpPr>
            <p:nvPr/>
          </p:nvGrpSpPr>
          <p:grpSpPr bwMode="auto">
            <a:xfrm>
              <a:off x="13316" y="6071"/>
              <a:ext cx="1796" cy="838"/>
              <a:chOff x="3446487" y="3757355"/>
              <a:chExt cx="1140795" cy="532507"/>
            </a:xfrm>
          </p:grpSpPr>
          <p:sp>
            <p:nvSpPr>
              <p:cNvPr id="75" name="圆角矩形 74"/>
              <p:cNvSpPr/>
              <p:nvPr/>
            </p:nvSpPr>
            <p:spPr>
              <a:xfrm rot="5400000">
                <a:off x="3725604" y="3478237"/>
                <a:ext cx="532507" cy="1090742"/>
              </a:xfrm>
              <a:prstGeom prst="roundRect">
                <a:avLst>
                  <a:gd name="adj" fmla="val 50000"/>
                </a:avLst>
              </a:prstGeom>
              <a:pattFill prst="dkDnDiag">
                <a:fgClr>
                  <a:srgbClr val="EEEEEE"/>
                </a:fgClr>
                <a:bgClr>
                  <a:srgbClr val="F9F9F9"/>
                </a:bgClr>
              </a:patt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18900000" scaled="0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/>
              </a:p>
            </p:txBody>
          </p:sp>
          <p:grpSp>
            <p:nvGrpSpPr>
              <p:cNvPr id="76829" name="组合 75"/>
              <p:cNvGrpSpPr>
                <a:grpSpLocks/>
              </p:cNvGrpSpPr>
              <p:nvPr/>
            </p:nvGrpSpPr>
            <p:grpSpPr bwMode="auto">
              <a:xfrm>
                <a:off x="3503769" y="3799164"/>
                <a:ext cx="448888" cy="448888"/>
                <a:chOff x="4181099" y="1427742"/>
                <a:chExt cx="543155" cy="543155"/>
              </a:xfrm>
            </p:grpSpPr>
            <p:sp>
              <p:nvSpPr>
                <p:cNvPr id="78" name="椭圆 77"/>
                <p:cNvSpPr/>
                <p:nvPr/>
              </p:nvSpPr>
              <p:spPr>
                <a:xfrm>
                  <a:off x="4181099" y="1427742"/>
                  <a:ext cx="543155" cy="543155"/>
                </a:xfrm>
                <a:prstGeom prst="ellipse">
                  <a:avLst/>
                </a:prstGeom>
                <a:solidFill>
                  <a:srgbClr val="663A77"/>
                </a:solidFill>
                <a:ln w="12700">
                  <a:gradFill flip="none" rotWithShape="1">
                    <a:gsLst>
                      <a:gs pos="100000">
                        <a:schemeClr val="bg1"/>
                      </a:gs>
                      <a:gs pos="0">
                        <a:srgbClr val="C9C9C9"/>
                      </a:gs>
                    </a:gsLst>
                    <a:lin ang="81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4262573" y="1466058"/>
                  <a:ext cx="386278" cy="319066"/>
                </a:xfrm>
                <a:prstGeom prst="ellipse">
                  <a:avLst/>
                </a:prstGeom>
                <a:gradFill>
                  <a:gsLst>
                    <a:gs pos="90000">
                      <a:srgbClr val="663A77">
                        <a:alpha val="0"/>
                      </a:srgbClr>
                    </a:gs>
                    <a:gs pos="0">
                      <a:schemeClr val="bg1">
                        <a:alpha val="70000"/>
                      </a:schemeClr>
                    </a:gs>
                  </a:gsLst>
                  <a:lin ang="5400000" scaled="0"/>
                </a:gra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/>
                </a:p>
              </p:txBody>
            </p:sp>
          </p:grpSp>
          <p:sp>
            <p:nvSpPr>
              <p:cNvPr id="76832" name="文本框 76"/>
              <p:cNvSpPr txBox="1">
                <a:spLocks noChangeArrowheads="1"/>
              </p:cNvSpPr>
              <p:nvPr/>
            </p:nvSpPr>
            <p:spPr bwMode="auto">
              <a:xfrm>
                <a:off x="3896431" y="3820384"/>
                <a:ext cx="690851" cy="3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663A77"/>
                    </a:solidFill>
                    <a:latin typeface="Impact" panose="020B0806030902050204" pitchFamily="34" charset="0"/>
                  </a:rPr>
                  <a:t>5</a:t>
                </a:r>
                <a:r>
                  <a:rPr lang="en-US" altLang="zh-CN" sz="1200">
                    <a:solidFill>
                      <a:srgbClr val="663A77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2000">
                  <a:solidFill>
                    <a:srgbClr val="663A77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6833" name="Freeform 19"/>
            <p:cNvSpPr>
              <a:spLocks noChangeArrowheads="1"/>
            </p:cNvSpPr>
            <p:nvPr/>
          </p:nvSpPr>
          <p:spPr bwMode="auto">
            <a:xfrm>
              <a:off x="11344" y="3789"/>
              <a:ext cx="206" cy="403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</p:grpSp>
      <p:sp>
        <p:nvSpPr>
          <p:cNvPr id="76834" name="TextBox 16"/>
          <p:cNvSpPr txBox="1">
            <a:spLocks noChangeArrowheads="1"/>
          </p:cNvSpPr>
          <p:nvPr/>
        </p:nvSpPr>
        <p:spPr bwMode="auto">
          <a:xfrm>
            <a:off x="1542257" y="428626"/>
            <a:ext cx="4806950" cy="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（二）学院期望的师资发展态势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1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6"/>
          <p:cNvSpPr txBox="1">
            <a:spLocks noChangeArrowheads="1"/>
          </p:cNvSpPr>
          <p:nvPr/>
        </p:nvSpPr>
        <p:spPr bwMode="auto">
          <a:xfrm>
            <a:off x="1542257" y="428626"/>
            <a:ext cx="4806950" cy="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（三）教师成长“年轮”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7827" name="组合 17"/>
          <p:cNvGrpSpPr>
            <a:grpSpLocks/>
          </p:cNvGrpSpPr>
          <p:nvPr/>
        </p:nvGrpSpPr>
        <p:grpSpPr bwMode="auto">
          <a:xfrm>
            <a:off x="3594894" y="1627188"/>
            <a:ext cx="7067550" cy="4484330"/>
            <a:chOff x="7158" y="3076"/>
            <a:chExt cx="14795" cy="9383"/>
          </a:xfrm>
        </p:grpSpPr>
        <p:grpSp>
          <p:nvGrpSpPr>
            <p:cNvPr id="77828" name="组合 56"/>
            <p:cNvGrpSpPr>
              <a:grpSpLocks/>
            </p:cNvGrpSpPr>
            <p:nvPr/>
          </p:nvGrpSpPr>
          <p:grpSpPr bwMode="auto">
            <a:xfrm>
              <a:off x="7158" y="3076"/>
              <a:ext cx="14795" cy="9383"/>
              <a:chOff x="3947" y="1065"/>
              <a:chExt cx="14795" cy="9383"/>
            </a:xfrm>
          </p:grpSpPr>
          <p:grpSp>
            <p:nvGrpSpPr>
              <p:cNvPr id="77829" name="组合 54"/>
              <p:cNvGrpSpPr>
                <a:grpSpLocks/>
              </p:cNvGrpSpPr>
              <p:nvPr/>
            </p:nvGrpSpPr>
            <p:grpSpPr bwMode="auto">
              <a:xfrm>
                <a:off x="5183" y="1065"/>
                <a:ext cx="13559" cy="8693"/>
                <a:chOff x="5183" y="1065"/>
                <a:chExt cx="13559" cy="8693"/>
              </a:xfrm>
            </p:grpSpPr>
            <p:sp>
              <p:nvSpPr>
                <p:cNvPr id="13" name="同心圆 12"/>
                <p:cNvSpPr/>
                <p:nvPr/>
              </p:nvSpPr>
              <p:spPr>
                <a:xfrm>
                  <a:off x="5183" y="2898"/>
                  <a:ext cx="7143" cy="6860"/>
                </a:xfrm>
                <a:prstGeom prst="donut">
                  <a:avLst>
                    <a:gd name="adj" fmla="val 10042"/>
                  </a:avLst>
                </a:prstGeom>
                <a:solidFill>
                  <a:srgbClr val="01ACBE"/>
                </a:soli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bliqueTopLeft"/>
                  <a:lightRig rig="flat" dir="t"/>
                </a:scene3d>
                <a:sp3d>
                  <a:bevelT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  <a:defRPr/>
                  </a:pPr>
                  <a:endParaRPr lang="zh-CN" altLang="en-US" sz="1205" b="1" noProof="1">
                    <a:solidFill>
                      <a:schemeClr val="tx1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" name="同心圆 3"/>
                <p:cNvSpPr/>
                <p:nvPr/>
              </p:nvSpPr>
              <p:spPr>
                <a:xfrm>
                  <a:off x="5833" y="3497"/>
                  <a:ext cx="5896" cy="5630"/>
                </a:xfrm>
                <a:prstGeom prst="donut">
                  <a:avLst>
                    <a:gd name="adj" fmla="val 14816"/>
                  </a:avLst>
                </a:prstGeom>
                <a:solidFill>
                  <a:srgbClr val="FFB850"/>
                </a:soli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bliqueTopLeft"/>
                  <a:lightRig rig="flat" dir="t"/>
                </a:scene3d>
                <a:sp3d>
                  <a:bevelT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  <a:defRPr/>
                  </a:pPr>
                  <a:endParaRPr lang="zh-CN" altLang="en-US" sz="1505" b="1" noProof="1">
                    <a:solidFill>
                      <a:schemeClr val="tx1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8" name="同心圆 7"/>
                <p:cNvSpPr>
                  <a:spLocks noChangeAspect="1"/>
                </p:cNvSpPr>
                <p:nvPr/>
              </p:nvSpPr>
              <p:spPr>
                <a:xfrm>
                  <a:off x="7091" y="4849"/>
                  <a:ext cx="3402" cy="3249"/>
                </a:xfrm>
                <a:prstGeom prst="donut">
                  <a:avLst>
                    <a:gd name="adj" fmla="val 25300"/>
                  </a:avLst>
                </a:prstGeom>
                <a:solidFill>
                  <a:schemeClr val="bg1">
                    <a:lumMod val="65000"/>
                  </a:schemeClr>
                </a:soli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bliqueTopLeft"/>
                  <a:lightRig rig="flat" dir="t"/>
                </a:scene3d>
                <a:sp3d>
                  <a:bevelT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  <a:defRPr/>
                  </a:pPr>
                  <a:endParaRPr lang="zh-CN" altLang="en-US" sz="1505" b="1" noProof="1">
                    <a:solidFill>
                      <a:schemeClr val="tx1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7" name="同心圆 6"/>
                <p:cNvSpPr/>
                <p:nvPr/>
              </p:nvSpPr>
              <p:spPr>
                <a:xfrm>
                  <a:off x="6497" y="4283"/>
                  <a:ext cx="4535" cy="4331"/>
                </a:xfrm>
                <a:prstGeom prst="donut">
                  <a:avLst>
                    <a:gd name="adj" fmla="val 15311"/>
                  </a:avLst>
                </a:prstGeom>
                <a:solidFill>
                  <a:srgbClr val="B790C9"/>
                </a:soli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bliqueTopLeft"/>
                  <a:lightRig rig="flat" dir="t"/>
                </a:scene3d>
                <a:sp3d>
                  <a:bevelT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  <a:defRPr/>
                  </a:pPr>
                  <a:endParaRPr lang="zh-CN" altLang="en-US" sz="1505" b="1" noProof="1">
                    <a:solidFill>
                      <a:schemeClr val="tx1"/>
                    </a:solidFill>
                    <a:latin typeface="微软雅黑" panose="020B0503020204020204" pitchFamily="34" charset="-122"/>
                  </a:endParaRPr>
                </a:p>
              </p:txBody>
            </p:sp>
            <p:grpSp>
              <p:nvGrpSpPr>
                <p:cNvPr id="77834" name="组合 9"/>
                <p:cNvGrpSpPr>
                  <a:grpSpLocks/>
                </p:cNvGrpSpPr>
                <p:nvPr/>
              </p:nvGrpSpPr>
              <p:grpSpPr bwMode="auto">
                <a:xfrm>
                  <a:off x="7735" y="5671"/>
                  <a:ext cx="2219" cy="1587"/>
                  <a:chOff x="8856" y="5499"/>
                  <a:chExt cx="2763" cy="2077"/>
                </a:xfrm>
              </p:grpSpPr>
              <p:sp>
                <p:nvSpPr>
                  <p:cNvPr id="7783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9094" y="5499"/>
                    <a:ext cx="2080" cy="207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77A1D"/>
                      </a:gs>
                      <a:gs pos="100000">
                        <a:srgbClr val="CA6418"/>
                      </a:gs>
                    </a:gsLst>
                    <a:lin ang="5400000" scaled="1"/>
                  </a:gradFill>
                  <a:ln w="57150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endParaRPr lang="zh-CN" altLang="en-US" sz="100">
                      <a:latin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77836" name="Group 35"/>
                  <p:cNvGrpSpPr>
                    <a:grpSpLocks/>
                  </p:cNvGrpSpPr>
                  <p:nvPr/>
                </p:nvGrpSpPr>
                <p:grpSpPr bwMode="auto">
                  <a:xfrm rot="10082854">
                    <a:off x="8856" y="7009"/>
                    <a:ext cx="1888" cy="477"/>
                    <a:chOff x="2598" y="1026"/>
                    <a:chExt cx="957" cy="242"/>
                  </a:xfrm>
                </p:grpSpPr>
                <p:grpSp>
                  <p:nvGrpSpPr>
                    <p:cNvPr id="77837" name="Group 36"/>
                    <p:cNvGrpSpPr>
                      <a:grpSpLocks/>
                    </p:cNvGrpSpPr>
                    <p:nvPr/>
                  </p:nvGrpSpPr>
                  <p:grpSpPr bwMode="auto">
                    <a:xfrm rot="-9970459" flipH="1" flipV="1">
                      <a:off x="2598" y="1026"/>
                      <a:ext cx="957" cy="242"/>
                      <a:chOff x="2532" y="1051"/>
                      <a:chExt cx="893" cy="246"/>
                    </a:xfrm>
                  </p:grpSpPr>
                  <p:grpSp>
                    <p:nvGrpSpPr>
                      <p:cNvPr id="77838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32" y="1051"/>
                        <a:ext cx="743" cy="185"/>
                        <a:chOff x="1565" y="2568"/>
                        <a:chExt cx="1118" cy="279"/>
                      </a:xfrm>
                    </p:grpSpPr>
                    <p:sp>
                      <p:nvSpPr>
                        <p:cNvPr id="77839" name="AutoShap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56" y="2272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77840" name="AutoShap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92" y="2272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77841" name="AutoShape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68" y="2294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77842" name="AutoShape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58" y="2324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77843" name="Group 42"/>
                      <p:cNvGrpSpPr>
                        <a:grpSpLocks/>
                      </p:cNvGrpSpPr>
                      <p:nvPr/>
                    </p:nvGrpSpPr>
                    <p:grpSpPr bwMode="auto">
                      <a:xfrm rot="1353540">
                        <a:off x="2682" y="1111"/>
                        <a:ext cx="743" cy="186"/>
                        <a:chOff x="1565" y="2568"/>
                        <a:chExt cx="1118" cy="279"/>
                      </a:xfrm>
                    </p:grpSpPr>
                    <p:sp>
                      <p:nvSpPr>
                        <p:cNvPr id="77844" name="AutoShap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56" y="2272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77845" name="AutoShap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92" y="2272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77846" name="AutoShap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68" y="2294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77847" name="AutoShap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58" y="2324"/>
                          <a:ext cx="227" cy="816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7848" name="Group 48"/>
                    <p:cNvGrpSpPr>
                      <a:grpSpLocks/>
                    </p:cNvGrpSpPr>
                    <p:nvPr/>
                  </p:nvGrpSpPr>
                  <p:grpSpPr bwMode="auto">
                    <a:xfrm rot="-9970459" flipH="1" flipV="1">
                      <a:off x="2701" y="1030"/>
                      <a:ext cx="555" cy="121"/>
                      <a:chOff x="1565" y="2569"/>
                      <a:chExt cx="952" cy="227"/>
                    </a:xfrm>
                  </p:grpSpPr>
                  <p:sp>
                    <p:nvSpPr>
                      <p:cNvPr id="77849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263130">
                        <a:off x="1856" y="2272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 sz="100">
                          <a:latin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77850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078281">
                        <a:off x="1992" y="2272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 sz="100">
                          <a:latin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77851" name="Group 127"/>
                  <p:cNvGrpSpPr>
                    <a:grpSpLocks/>
                  </p:cNvGrpSpPr>
                  <p:nvPr/>
                </p:nvGrpSpPr>
                <p:grpSpPr bwMode="auto">
                  <a:xfrm rot="-232145">
                    <a:off x="9674" y="5674"/>
                    <a:ext cx="1945" cy="522"/>
                    <a:chOff x="1824" y="2448"/>
                    <a:chExt cx="987" cy="266"/>
                  </a:xfrm>
                </p:grpSpPr>
                <p:grpSp>
                  <p:nvGrpSpPr>
                    <p:cNvPr id="77852" name="Group 128"/>
                    <p:cNvGrpSpPr>
                      <a:grpSpLocks/>
                    </p:cNvGrpSpPr>
                    <p:nvPr/>
                  </p:nvGrpSpPr>
                  <p:grpSpPr bwMode="auto">
                    <a:xfrm rot="513316">
                      <a:off x="1824" y="2448"/>
                      <a:ext cx="957" cy="242"/>
                      <a:chOff x="2598" y="1026"/>
                      <a:chExt cx="957" cy="242"/>
                    </a:xfrm>
                  </p:grpSpPr>
                  <p:grpSp>
                    <p:nvGrpSpPr>
                      <p:cNvPr id="77853" name="Group 129"/>
                      <p:cNvGrpSpPr>
                        <a:grpSpLocks/>
                      </p:cNvGrpSpPr>
                      <p:nvPr/>
                    </p:nvGrpSpPr>
                    <p:grpSpPr bwMode="auto">
                      <a:xfrm rot="-9970459" flipH="1" flipV="1">
                        <a:off x="2598" y="1026"/>
                        <a:ext cx="957" cy="242"/>
                        <a:chOff x="2532" y="1051"/>
                        <a:chExt cx="893" cy="246"/>
                      </a:xfrm>
                    </p:grpSpPr>
                    <p:grpSp>
                      <p:nvGrpSpPr>
                        <p:cNvPr id="77854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32" y="1051"/>
                          <a:ext cx="743" cy="185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55" name="AutoShap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56" name="AutoShape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57" name="AutoShape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58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7859" name="Group 135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353540">
                          <a:off x="2682" y="1111"/>
                          <a:ext cx="743" cy="186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60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61" name="AutoShape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62" name="AutoShape 1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63" name="AutoShape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864" name="Group 140"/>
                      <p:cNvGrpSpPr>
                        <a:grpSpLocks/>
                      </p:cNvGrpSpPr>
                      <p:nvPr/>
                    </p:nvGrpSpPr>
                    <p:grpSpPr bwMode="auto">
                      <a:xfrm rot="-9970459" flipH="1" flipV="1">
                        <a:off x="2688" y="1056"/>
                        <a:ext cx="784" cy="198"/>
                        <a:chOff x="2532" y="1051"/>
                        <a:chExt cx="893" cy="246"/>
                      </a:xfrm>
                    </p:grpSpPr>
                    <p:grpSp>
                      <p:nvGrpSpPr>
                        <p:cNvPr id="77865" name="Group 1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32" y="1051"/>
                          <a:ext cx="743" cy="185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66" name="AutoShape 1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67" name="AutoShape 1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68" name="AutoShape 1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69" name="AutoShape 1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7870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353540">
                          <a:off x="2682" y="1111"/>
                          <a:ext cx="743" cy="186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71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72" name="AutoShape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73" name="AutoShape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74" name="AutoShape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3998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7875" name="Group 151"/>
                    <p:cNvGrpSpPr>
                      <a:grpSpLocks/>
                    </p:cNvGrpSpPr>
                    <p:nvPr/>
                  </p:nvGrpSpPr>
                  <p:grpSpPr bwMode="auto">
                    <a:xfrm rot="513316">
                      <a:off x="1854" y="2472"/>
                      <a:ext cx="957" cy="242"/>
                      <a:chOff x="2598" y="1026"/>
                      <a:chExt cx="957" cy="242"/>
                    </a:xfrm>
                  </p:grpSpPr>
                  <p:grpSp>
                    <p:nvGrpSpPr>
                      <p:cNvPr id="77876" name="Group 152"/>
                      <p:cNvGrpSpPr>
                        <a:grpSpLocks/>
                      </p:cNvGrpSpPr>
                      <p:nvPr/>
                    </p:nvGrpSpPr>
                    <p:grpSpPr bwMode="auto">
                      <a:xfrm rot="-9970459" flipH="1" flipV="1">
                        <a:off x="2598" y="1026"/>
                        <a:ext cx="957" cy="242"/>
                        <a:chOff x="2532" y="1051"/>
                        <a:chExt cx="893" cy="246"/>
                      </a:xfrm>
                    </p:grpSpPr>
                    <p:grpSp>
                      <p:nvGrpSpPr>
                        <p:cNvPr id="77877" name="Group 1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32" y="1051"/>
                          <a:ext cx="743" cy="185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78" name="AutoShape 1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79" name="AutoShape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80" name="AutoShape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81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7882" name="Group 15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353540">
                          <a:off x="2682" y="1111"/>
                          <a:ext cx="743" cy="186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83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84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85" name="AutoShape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86" name="AutoShape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7887" name="Group 163"/>
                      <p:cNvGrpSpPr>
                        <a:grpSpLocks/>
                      </p:cNvGrpSpPr>
                      <p:nvPr/>
                    </p:nvGrpSpPr>
                    <p:grpSpPr bwMode="auto">
                      <a:xfrm rot="-9970459" flipH="1" flipV="1">
                        <a:off x="2696" y="1041"/>
                        <a:ext cx="656" cy="149"/>
                        <a:chOff x="2532" y="1051"/>
                        <a:chExt cx="747" cy="185"/>
                      </a:xfrm>
                    </p:grpSpPr>
                    <p:grpSp>
                      <p:nvGrpSpPr>
                        <p:cNvPr id="77888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32" y="1051"/>
                          <a:ext cx="743" cy="185"/>
                          <a:chOff x="1565" y="2568"/>
                          <a:chExt cx="1118" cy="279"/>
                        </a:xfrm>
                      </p:grpSpPr>
                      <p:sp>
                        <p:nvSpPr>
                          <p:cNvPr id="77889" name="AutoShape 1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263130">
                            <a:off x="1856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90" name="AutoShape 1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078281">
                            <a:off x="1992" y="2272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91" name="AutoShape 1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373927">
                            <a:off x="2068" y="229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  <p:sp>
                        <p:nvSpPr>
                          <p:cNvPr id="77892" name="AutoShap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6906312">
                            <a:off x="2158" y="2324"/>
                            <a:ext cx="227" cy="816"/>
                          </a:xfrm>
                          <a:prstGeom prst="moon">
                            <a:avLst>
                              <a:gd name="adj" fmla="val 49773"/>
                            </a:avLst>
                          </a:prstGeom>
                          <a:solidFill>
                            <a:srgbClr val="FFFFFF">
                              <a:alpha val="1999"/>
                            </a:srgbClr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1pPr>
                            <a:lvl2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2pPr>
                            <a:lvl3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3pPr>
                            <a:lvl4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4pPr>
                            <a:lvl5pPr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5pPr>
                            <a:lvl6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6pPr>
                            <a:lvl7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7pPr>
                            <a:lvl8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8pPr>
                            <a:lvl9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微软雅黑" panose="020B0503020204020204" pitchFamily="34" charset="-122"/>
                              </a:defRPr>
                            </a:lvl9pPr>
                          </a:lstStyle>
                          <a:p>
                            <a:endParaRPr lang="zh-CN" altLang="en-US" sz="100">
                              <a:latin typeface="微软雅黑" panose="020B0503020204020204" pitchFamily="34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77893" name="AutoShape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616670">
                          <a:off x="2898" y="833"/>
                          <a:ext cx="131" cy="624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 sz="100">
                            <a:latin typeface="微软雅黑" panose="020B0503020204020204" pitchFamily="34" charset="-122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21574" name="文本框 10"/>
                <p:cNvSpPr txBox="1"/>
                <p:nvPr/>
              </p:nvSpPr>
              <p:spPr>
                <a:xfrm>
                  <a:off x="7868" y="5167"/>
                  <a:ext cx="2004" cy="6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5" b="1" noProof="1">
                      <a:latin typeface="微软雅黑" panose="020B0503020204020204" pitchFamily="34" charset="-122"/>
                      <a:cs typeface="+mn-ea"/>
                    </a:rPr>
                    <a:t>专业带头人</a:t>
                  </a:r>
                  <a:endParaRPr lang="zh-CN" altLang="en-US" sz="120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75" name="文本框 11"/>
                <p:cNvSpPr txBox="1"/>
                <p:nvPr/>
              </p:nvSpPr>
              <p:spPr>
                <a:xfrm>
                  <a:off x="7842" y="4417"/>
                  <a:ext cx="2004" cy="6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5" b="1" noProof="1">
                      <a:latin typeface="微软雅黑" panose="020B0503020204020204" pitchFamily="34" charset="-122"/>
                      <a:cs typeface="+mn-ea"/>
                    </a:rPr>
                    <a:t>骨干教师</a:t>
                  </a:r>
                  <a:endParaRPr lang="zh-CN" altLang="en-US" sz="120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76" name="文本框 13"/>
                <p:cNvSpPr txBox="1"/>
                <p:nvPr/>
              </p:nvSpPr>
              <p:spPr>
                <a:xfrm>
                  <a:off x="7868" y="3616"/>
                  <a:ext cx="2004" cy="6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5" b="1" noProof="1">
                      <a:latin typeface="微软雅黑" panose="020B0503020204020204" pitchFamily="34" charset="-122"/>
                      <a:cs typeface="+mn-ea"/>
                    </a:rPr>
                    <a:t>合格教师</a:t>
                  </a:r>
                  <a:endParaRPr lang="zh-CN" altLang="en-US" sz="120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77" name="文本框 14"/>
                <p:cNvSpPr txBox="1"/>
                <p:nvPr/>
              </p:nvSpPr>
              <p:spPr>
                <a:xfrm>
                  <a:off x="7868" y="2942"/>
                  <a:ext cx="2004" cy="5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5" b="1" noProof="1">
                      <a:latin typeface="微软雅黑" panose="020B0503020204020204" pitchFamily="34" charset="-122"/>
                      <a:cs typeface="+mn-ea"/>
                    </a:rPr>
                    <a:t>新任教师</a:t>
                  </a:r>
                  <a:endParaRPr lang="zh-CN" altLang="en-US" sz="120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78" name="文本框 33"/>
                <p:cNvSpPr txBox="1"/>
                <p:nvPr/>
              </p:nvSpPr>
              <p:spPr>
                <a:xfrm>
                  <a:off x="13790" y="5955"/>
                  <a:ext cx="1914" cy="5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zh-CN" sz="1055" b="1" noProof="1">
                      <a:solidFill>
                        <a:srgbClr val="C00000"/>
                      </a:solidFill>
                      <a:latin typeface="微软雅黑" panose="020B0503020204020204" pitchFamily="34" charset="-122"/>
                      <a:cs typeface="+mn-ea"/>
                    </a:rPr>
                    <a:t>专家</a:t>
                  </a:r>
                  <a:endParaRPr lang="zh-CN" altLang="zh-CN" sz="1055" b="1" noProof="1">
                    <a:solidFill>
                      <a:srgbClr val="C00000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79" name="文本框 34"/>
                <p:cNvSpPr txBox="1"/>
                <p:nvPr/>
              </p:nvSpPr>
              <p:spPr>
                <a:xfrm>
                  <a:off x="12335" y="6532"/>
                  <a:ext cx="640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55" b="1" noProof="1">
                      <a:latin typeface="微软雅黑" panose="020B0503020204020204" pitchFamily="34" charset="-122"/>
                      <a:cs typeface="+mn-ea"/>
                    </a:rPr>
                    <a:t>师德、专业水平、教科研能力、社会服务能力</a:t>
                  </a:r>
                  <a:endParaRPr lang="zh-CN" altLang="en-US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0" name="文本框 36"/>
                <p:cNvSpPr txBox="1"/>
                <p:nvPr/>
              </p:nvSpPr>
              <p:spPr>
                <a:xfrm>
                  <a:off x="13820" y="4818"/>
                  <a:ext cx="1917" cy="5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zh-CN" sz="1055" b="1" noProof="1">
                      <a:solidFill>
                        <a:srgbClr val="C00000"/>
                      </a:solidFill>
                      <a:latin typeface="微软雅黑" panose="020B0503020204020204" pitchFamily="34" charset="-122"/>
                      <a:cs typeface="+mn-ea"/>
                    </a:rPr>
                    <a:t>专业带头人</a:t>
                  </a:r>
                  <a:endParaRPr lang="zh-CN" altLang="zh-CN" sz="1055" b="1" noProof="1">
                    <a:solidFill>
                      <a:srgbClr val="C00000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1" name="文本框 37"/>
                <p:cNvSpPr txBox="1"/>
                <p:nvPr/>
              </p:nvSpPr>
              <p:spPr>
                <a:xfrm>
                  <a:off x="12335" y="5436"/>
                  <a:ext cx="640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55" b="1" noProof="1">
                      <a:latin typeface="微软雅黑" panose="020B0503020204020204" pitchFamily="34" charset="-122"/>
                      <a:cs typeface="+mn-ea"/>
                    </a:rPr>
                    <a:t>师德、专业水平、组织领导能力、社会服务能力</a:t>
                  </a:r>
                  <a:endParaRPr lang="zh-CN" altLang="en-US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2" name="文本框 40"/>
                <p:cNvSpPr txBox="1"/>
                <p:nvPr/>
              </p:nvSpPr>
              <p:spPr>
                <a:xfrm>
                  <a:off x="13707" y="3609"/>
                  <a:ext cx="191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zh-CN" sz="1055" b="1" noProof="1">
                      <a:latin typeface="微软雅黑" panose="020B0503020204020204" pitchFamily="34" charset="-122"/>
                      <a:cs typeface="+mn-ea"/>
                    </a:rPr>
                    <a:t>骨干教师</a:t>
                  </a:r>
                  <a:endParaRPr lang="zh-CN" altLang="zh-CN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3" name="文本框 41"/>
                <p:cNvSpPr txBox="1"/>
                <p:nvPr/>
              </p:nvSpPr>
              <p:spPr>
                <a:xfrm>
                  <a:off x="12335" y="4171"/>
                  <a:ext cx="640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55" b="1" noProof="1">
                      <a:latin typeface="微软雅黑" panose="020B0503020204020204" pitchFamily="34" charset="-122"/>
                      <a:cs typeface="+mn-ea"/>
                    </a:rPr>
                    <a:t>师德、专业水平、双师素质、教学质量</a:t>
                  </a:r>
                  <a:endParaRPr lang="zh-CN" altLang="en-US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4" name="文本框 44"/>
                <p:cNvSpPr txBox="1"/>
                <p:nvPr/>
              </p:nvSpPr>
              <p:spPr>
                <a:xfrm>
                  <a:off x="13594" y="2304"/>
                  <a:ext cx="191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zh-CN" sz="1055" b="1" noProof="1">
                      <a:latin typeface="微软雅黑" panose="020B0503020204020204" pitchFamily="34" charset="-122"/>
                      <a:cs typeface="+mn-ea"/>
                    </a:rPr>
                    <a:t>合格教师</a:t>
                  </a:r>
                  <a:endParaRPr lang="zh-CN" altLang="zh-CN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5" name="文本框 45"/>
                <p:cNvSpPr txBox="1"/>
                <p:nvPr/>
              </p:nvSpPr>
              <p:spPr>
                <a:xfrm>
                  <a:off x="12335" y="2872"/>
                  <a:ext cx="640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55" b="1" noProof="1">
                      <a:latin typeface="微软雅黑" panose="020B0503020204020204" pitchFamily="34" charset="-122"/>
                      <a:cs typeface="+mn-ea"/>
                    </a:rPr>
                    <a:t>师德、教学能力、双师素质、教学质量</a:t>
                  </a:r>
                  <a:endParaRPr lang="zh-CN" altLang="en-US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6" name="文本框 48"/>
                <p:cNvSpPr txBox="1"/>
                <p:nvPr/>
              </p:nvSpPr>
              <p:spPr>
                <a:xfrm>
                  <a:off x="13564" y="1065"/>
                  <a:ext cx="1914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zh-CN" sz="1055" b="1" noProof="1">
                      <a:latin typeface="微软雅黑" panose="020B0503020204020204" pitchFamily="34" charset="-122"/>
                      <a:cs typeface="+mn-ea"/>
                    </a:rPr>
                    <a:t>新任教师</a:t>
                  </a:r>
                  <a:endParaRPr lang="zh-CN" altLang="zh-CN" sz="1055" b="1" noProof="1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1587" name="文本框 49"/>
                <p:cNvSpPr txBox="1"/>
                <p:nvPr/>
              </p:nvSpPr>
              <p:spPr>
                <a:xfrm>
                  <a:off x="12335" y="1689"/>
                  <a:ext cx="6407" cy="5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55" b="1" noProof="1">
                      <a:latin typeface="微软雅黑" panose="020B0503020204020204" pitchFamily="34" charset="-122"/>
                      <a:cs typeface="+mn-ea"/>
                    </a:rPr>
                    <a:t>品行、学历、学位、专业、资格</a:t>
                  </a:r>
                  <a:endParaRPr lang="zh-CN" altLang="en-US" sz="1055" b="1" noProof="1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1588" name="文本框 51"/>
              <p:cNvSpPr txBox="1"/>
              <p:nvPr/>
            </p:nvSpPr>
            <p:spPr>
              <a:xfrm>
                <a:off x="3947" y="9867"/>
                <a:ext cx="10704" cy="5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205" b="1" noProof="1">
                    <a:latin typeface="微软雅黑" panose="020B0503020204020204" pitchFamily="34" charset="-122"/>
                    <a:cs typeface="+mn-ea"/>
                  </a:rPr>
                  <a:t>教师成长</a:t>
                </a:r>
                <a:r>
                  <a:rPr lang="en-US" altLang="zh-CN" sz="1205" b="1" noProof="1">
                    <a:latin typeface="微软雅黑" panose="020B0503020204020204" pitchFamily="34" charset="-122"/>
                    <a:cs typeface="+mn-ea"/>
                  </a:rPr>
                  <a:t>“</a:t>
                </a:r>
                <a:r>
                  <a:rPr lang="zh-CN" altLang="en-US" sz="1205" b="1" noProof="1">
                    <a:latin typeface="微软雅黑" panose="020B0503020204020204" pitchFamily="34" charset="-122"/>
                    <a:cs typeface="+mn-ea"/>
                  </a:rPr>
                  <a:t>年轮</a:t>
                </a:r>
                <a:r>
                  <a:rPr lang="en-US" altLang="zh-CN" sz="1205" b="1" noProof="1">
                    <a:latin typeface="微软雅黑" panose="020B0503020204020204" pitchFamily="34" charset="-122"/>
                    <a:cs typeface="+mn-ea"/>
                  </a:rPr>
                  <a:t>”</a:t>
                </a:r>
                <a:r>
                  <a:rPr lang="zh-CN" altLang="en-US" sz="1205" b="1" noProof="1">
                    <a:latin typeface="微软雅黑" panose="020B0503020204020204" pitchFamily="34" charset="-122"/>
                    <a:cs typeface="+mn-ea"/>
                  </a:rPr>
                  <a:t>：新任教师→合格教师→骨干教师→专业带头人→专家</a:t>
                </a:r>
                <a:endParaRPr lang="zh-CN" altLang="en-US" sz="1205" b="1" noProof="1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9" name="任意多边形 78"/>
            <p:cNvSpPr/>
            <p:nvPr/>
          </p:nvSpPr>
          <p:spPr>
            <a:xfrm flipV="1">
              <a:off x="12668" y="3601"/>
              <a:ext cx="8561" cy="1349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  <a:gd name="connsiteX0-7" fmla="*/ 0 w 2815771"/>
                <a:gd name="connsiteY0-8" fmla="*/ 0 h 649982"/>
                <a:gd name="connsiteX1-9" fmla="*/ 385226 w 2815771"/>
                <a:gd name="connsiteY1-10" fmla="*/ 649982 h 649982"/>
                <a:gd name="connsiteX2-11" fmla="*/ 2815771 w 2815771"/>
                <a:gd name="connsiteY2-12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385226" y="649982"/>
                  </a:lnTo>
                  <a:lnTo>
                    <a:pt x="2815771" y="638628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ym typeface="Arial" panose="020B0604020202020204" pitchFamily="34" charset="0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V="1">
              <a:off x="12950" y="4906"/>
              <a:ext cx="8278" cy="973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  <a:gd name="connsiteX0-7" fmla="*/ 0 w 2815771"/>
                <a:gd name="connsiteY0-8" fmla="*/ 0 h 649982"/>
                <a:gd name="connsiteX1-9" fmla="*/ 385226 w 2815771"/>
                <a:gd name="connsiteY1-10" fmla="*/ 649982 h 649982"/>
                <a:gd name="connsiteX2-11" fmla="*/ 2815771 w 2815771"/>
                <a:gd name="connsiteY2-12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385226" y="649982"/>
                  </a:lnTo>
                  <a:lnTo>
                    <a:pt x="2815771" y="638628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ym typeface="Arial" panose="020B0604020202020204" pitchFamily="34" charset="0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flipV="1">
              <a:off x="12744" y="6052"/>
              <a:ext cx="8484" cy="65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  <a:gd name="connsiteX0-7" fmla="*/ 0 w 2815771"/>
                <a:gd name="connsiteY0-8" fmla="*/ 0 h 649982"/>
                <a:gd name="connsiteX1-9" fmla="*/ 385226 w 2815771"/>
                <a:gd name="connsiteY1-10" fmla="*/ 649982 h 649982"/>
                <a:gd name="connsiteX2-11" fmla="*/ 2815771 w 2815771"/>
                <a:gd name="connsiteY2-12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385226" y="649982"/>
                  </a:lnTo>
                  <a:lnTo>
                    <a:pt x="2815771" y="638628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12864" y="7304"/>
              <a:ext cx="8365" cy="279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  <a:gd name="connsiteX0-7" fmla="*/ 0 w 2815771"/>
                <a:gd name="connsiteY0-8" fmla="*/ 0 h 649982"/>
                <a:gd name="connsiteX1-9" fmla="*/ 385226 w 2815771"/>
                <a:gd name="connsiteY1-10" fmla="*/ 649982 h 649982"/>
                <a:gd name="connsiteX2-11" fmla="*/ 2815771 w 2815771"/>
                <a:gd name="connsiteY2-12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385226" y="649982"/>
                  </a:lnTo>
                  <a:lnTo>
                    <a:pt x="2815771" y="638628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ym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2572" y="8334"/>
              <a:ext cx="8657" cy="140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  <a:gd name="connsiteX0-7" fmla="*/ 0 w 2815771"/>
                <a:gd name="connsiteY0-8" fmla="*/ 0 h 649982"/>
                <a:gd name="connsiteX1-9" fmla="*/ 385226 w 2815771"/>
                <a:gd name="connsiteY1-10" fmla="*/ 649982 h 649982"/>
                <a:gd name="connsiteX2-11" fmla="*/ 2815771 w 2815771"/>
                <a:gd name="connsiteY2-12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385226" y="649982"/>
                  </a:lnTo>
                  <a:lnTo>
                    <a:pt x="2815771" y="638628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ym typeface="Arial" panose="020B0604020202020204" pitchFamily="34" charset="0"/>
              </a:endParaRPr>
            </a:p>
          </p:txBody>
        </p:sp>
      </p:grpSp>
      <p:sp>
        <p:nvSpPr>
          <p:cNvPr id="77914" name="文本框 2"/>
          <p:cNvSpPr txBox="1">
            <a:spLocks noChangeArrowheads="1"/>
          </p:cNvSpPr>
          <p:nvPr/>
        </p:nvSpPr>
        <p:spPr bwMode="auto">
          <a:xfrm>
            <a:off x="5542757" y="4011613"/>
            <a:ext cx="68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b="1"/>
              <a:t>专家</a:t>
            </a:r>
          </a:p>
        </p:txBody>
      </p:sp>
      <p:sp>
        <p:nvSpPr>
          <p:cNvPr id="77915" name="文本框 21"/>
          <p:cNvSpPr txBox="1">
            <a:spLocks noChangeArrowheads="1"/>
          </p:cNvSpPr>
          <p:nvPr/>
        </p:nvSpPr>
        <p:spPr bwMode="auto">
          <a:xfrm>
            <a:off x="1151733" y="1736725"/>
            <a:ext cx="28400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</a:rPr>
              <a:t>保障标准要素：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</a:rPr>
              <a:t>研修培训、双师素质培养、职称评聘、生</a:t>
            </a:r>
            <a:r>
              <a:rPr lang="zh-CN" altLang="en-US" b="1">
                <a:latin typeface="微软雅黑" panose="020B0503020204020204" pitchFamily="34" charset="-122"/>
                <a:sym typeface="宋体" panose="02010600030101010101" pitchFamily="2" charset="-122"/>
              </a:rPr>
              <a:t>师</a:t>
            </a:r>
            <a:r>
              <a:rPr lang="zh-CN" altLang="en-US" b="1">
                <a:latin typeface="微软雅黑" panose="020B0503020204020204" pitchFamily="34" charset="-122"/>
              </a:rPr>
              <a:t>比</a:t>
            </a:r>
            <a:endParaRPr lang="en-US" altLang="zh-CN" b="1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</a:rPr>
              <a:t>学历结构、年龄结构</a:t>
            </a:r>
            <a:endParaRPr lang="en-US" altLang="zh-CN" b="1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</a:rPr>
              <a:t>诊断机制、薪酬机制、激励机制</a:t>
            </a:r>
          </a:p>
        </p:txBody>
      </p:sp>
    </p:spTree>
    <p:extLst>
      <p:ext uri="{BB962C8B-B14F-4D97-AF65-F5344CB8AC3E}">
        <p14:creationId xmlns:p14="http://schemas.microsoft.com/office/powerpoint/2010/main" val="384638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16"/>
          <p:cNvSpPr txBox="1">
            <a:spLocks noChangeArrowheads="1"/>
          </p:cNvSpPr>
          <p:nvPr/>
        </p:nvSpPr>
        <p:spPr bwMode="auto">
          <a:xfrm>
            <a:off x="1532733" y="414339"/>
            <a:ext cx="5399087" cy="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（四）教师发展标准构成要素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8851" name="对象 2"/>
          <p:cNvGraphicFramePr>
            <a:graphicFrameLocks/>
          </p:cNvGraphicFramePr>
          <p:nvPr/>
        </p:nvGraphicFramePr>
        <p:xfrm>
          <a:off x="1766094" y="1711325"/>
          <a:ext cx="817245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2344400" imgH="6029280" progId="Excel.Sheet.8">
                  <p:embed/>
                </p:oleObj>
              </mc:Choice>
              <mc:Fallback>
                <p:oleObj r:id="rId3" imgW="12344400" imgH="60292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094" y="1711325"/>
                        <a:ext cx="8172450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Box 16"/>
          <p:cNvSpPr txBox="1">
            <a:spLocks noChangeArrowheads="1"/>
          </p:cNvSpPr>
          <p:nvPr/>
        </p:nvSpPr>
        <p:spPr bwMode="auto">
          <a:xfrm>
            <a:off x="3728244" y="5640389"/>
            <a:ext cx="57737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由教师个人自主确定各要素比例</a:t>
            </a:r>
          </a:p>
        </p:txBody>
      </p:sp>
    </p:spTree>
    <p:extLst>
      <p:ext uri="{BB962C8B-B14F-4D97-AF65-F5344CB8AC3E}">
        <p14:creationId xmlns:p14="http://schemas.microsoft.com/office/powerpoint/2010/main" val="239162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7" y="1428750"/>
            <a:ext cx="10374312" cy="5187950"/>
          </a:xfrm>
          <a:prstGeom prst="rect">
            <a:avLst/>
          </a:prstGeom>
          <a:noFill/>
          <a:ln w="5715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0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7994" y="850901"/>
          <a:ext cx="11476036" cy="5946775"/>
        </p:xfrm>
        <a:graphic>
          <a:graphicData uri="http://schemas.openxmlformats.org/drawingml/2006/table">
            <a:tbl>
              <a:tblPr/>
              <a:tblGrid>
                <a:gridCol w="991952"/>
                <a:gridCol w="764603"/>
                <a:gridCol w="1073239"/>
                <a:gridCol w="1339326"/>
                <a:gridCol w="630607"/>
                <a:gridCol w="820488"/>
                <a:gridCol w="821758"/>
                <a:gridCol w="726500"/>
                <a:gridCol w="730311"/>
                <a:gridCol w="765239"/>
                <a:gridCol w="758888"/>
                <a:gridCol w="666805"/>
                <a:gridCol w="739836"/>
                <a:gridCol w="646484"/>
              </a:tblGrid>
              <a:tr h="398145">
                <a:tc gridSpan="14">
                  <a:txBody>
                    <a:bodyPr/>
                    <a:lstStyle/>
                    <a:p>
                      <a:pPr algn="ctr" fontAlgn="ctr"/>
                      <a:endParaRPr lang="zh-CN" altLang="en-US" sz="1505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67" marR="7167" marT="71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诊断要素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构成</a:t>
                      </a:r>
                      <a:b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比例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观测点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量化指标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标准值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目标值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预警值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  <a:p>
                      <a:pPr algn="ctr" fontAlgn="ctr"/>
                      <a:r>
                        <a:rPr lang="zh-CN" altLang="en-US" sz="1355" b="1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来源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356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355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成长能力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学历学位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博士研究生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1.0 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人力资源管理系统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博士学位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0.9 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硕士研究生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 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硕士学位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 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大学本科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 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专科及以下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 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培训学习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实践锻炼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任职年限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年度考核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综合获奖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教学能力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教学质量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教学管理系统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教学工作量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教学工作获奖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教学质量工程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科研及社会服务能力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科研管理系统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学术专著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科研成果奖励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纵向科研项目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横向项目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专利成果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美术作品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音乐作品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学生管理与服务能力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班级管理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7" marR="7167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学工管理系统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社团指导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5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兼职服务</a:t>
                      </a:r>
                    </a:p>
                  </a:txBody>
                  <a:tcPr marL="7167" marR="7167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035" name="TextBox 16"/>
          <p:cNvSpPr txBox="1">
            <a:spLocks noChangeArrowheads="1"/>
          </p:cNvSpPr>
          <p:nvPr/>
        </p:nvSpPr>
        <p:spPr bwMode="auto">
          <a:xfrm>
            <a:off x="1140619" y="425451"/>
            <a:ext cx="8020050" cy="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（五）教师发展标准</a:t>
            </a:r>
            <a:r>
              <a:rPr lang="en-US" altLang="zh-CN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新任教师</a:t>
            </a:r>
            <a:endParaRPr lang="zh-CN" altLang="en-US" sz="1600" b="1">
              <a:solidFill>
                <a:srgbClr val="009287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0037" name="文本框 2"/>
          <p:cNvSpPr txBox="1">
            <a:spLocks noChangeArrowheads="1"/>
          </p:cNvSpPr>
          <p:nvPr/>
        </p:nvSpPr>
        <p:spPr bwMode="auto">
          <a:xfrm>
            <a:off x="8462169" y="815975"/>
            <a:ext cx="35956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200" b="1">
                <a:latin typeface="微软雅黑" panose="020B0503020204020204" pitchFamily="34" charset="-122"/>
                <a:sym typeface="宋体" panose="02010600030101010101" pitchFamily="2" charset="-122"/>
              </a:rPr>
              <a:t>不同层次的教师不同预警值、标准值、目标值</a:t>
            </a:r>
            <a:r>
              <a:rPr lang="en-US" altLang="zh-CN" sz="1200" b="1">
                <a:latin typeface="微软雅黑" panose="020B0503020204020204" pitchFamily="34" charset="-122"/>
                <a:sym typeface="宋体" panose="02010600030101010101" pitchFamily="2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1609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1020" y="744538"/>
          <a:ext cx="11264899" cy="6011874"/>
        </p:xfrm>
        <a:graphic>
          <a:graphicData uri="http://schemas.openxmlformats.org/drawingml/2006/table">
            <a:tbl>
              <a:tblPr/>
              <a:tblGrid>
                <a:gridCol w="1087816"/>
                <a:gridCol w="636941"/>
                <a:gridCol w="1279597"/>
                <a:gridCol w="1087816"/>
                <a:gridCol w="618525"/>
                <a:gridCol w="805860"/>
                <a:gridCol w="807766"/>
                <a:gridCol w="712510"/>
                <a:gridCol w="717590"/>
                <a:gridCol w="749342"/>
                <a:gridCol w="746167"/>
                <a:gridCol w="711875"/>
                <a:gridCol w="702985"/>
                <a:gridCol w="600109"/>
              </a:tblGrid>
              <a:tr h="463525">
                <a:tc gridSpan="14">
                  <a:txBody>
                    <a:bodyPr/>
                    <a:lstStyle/>
                    <a:p>
                      <a:pPr algn="ctr" fontAlgn="ctr"/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66" marR="7166" marT="71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285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诊断要素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构成</a:t>
                      </a:r>
                      <a:b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比例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观测点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量化指标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标准值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目标值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预警值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来源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</a:tr>
              <a:tr h="2285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3558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各要素合计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成长能力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学历学位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博士研究生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1.0 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人力资源管理系统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博士学位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 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硕士研究生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 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硕士学位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 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大学本科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 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专科及以下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 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培训学习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实践锻炼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任职年限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年度考核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综合获奖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教学能力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教学质量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教学管理系统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教学工作量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教学工作获奖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教学质量工程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科研及社会服务能力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科研管理系统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学术专著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科研成果奖励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纵向科研项目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横向项目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专利成果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美术作品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音乐作品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学生管理与服务能力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班级管理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6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学工管理系统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社团指导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兼职服务</a:t>
                      </a:r>
                    </a:p>
                  </a:txBody>
                  <a:tcPr marL="7166" marR="7166" marT="7166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059" name="TextBox 16"/>
          <p:cNvSpPr txBox="1">
            <a:spLocks noChangeArrowheads="1"/>
          </p:cNvSpPr>
          <p:nvPr/>
        </p:nvSpPr>
        <p:spPr bwMode="auto">
          <a:xfrm>
            <a:off x="1140619" y="425451"/>
            <a:ext cx="8020050" cy="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（五）教师发展标准</a:t>
            </a:r>
            <a:r>
              <a:rPr lang="en-US" altLang="zh-CN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zh-CN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合格</a:t>
            </a:r>
            <a:r>
              <a:rPr lang="zh-CN" altLang="en-US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教师</a:t>
            </a:r>
            <a:endParaRPr lang="zh-CN" altLang="en-US" sz="1600" b="1">
              <a:solidFill>
                <a:srgbClr val="009287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0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15145" y="771526"/>
          <a:ext cx="11423649" cy="6010273"/>
        </p:xfrm>
        <a:graphic>
          <a:graphicData uri="http://schemas.openxmlformats.org/drawingml/2006/table">
            <a:tbl>
              <a:tblPr/>
              <a:tblGrid>
                <a:gridCol w="1084640"/>
                <a:gridCol w="636305"/>
                <a:gridCol w="1275786"/>
                <a:gridCol w="1084640"/>
                <a:gridCol w="618524"/>
                <a:gridCol w="802050"/>
                <a:gridCol w="805225"/>
                <a:gridCol w="709969"/>
                <a:gridCol w="715050"/>
                <a:gridCol w="748072"/>
                <a:gridCol w="742991"/>
                <a:gridCol w="710604"/>
                <a:gridCol w="701714"/>
                <a:gridCol w="788079"/>
              </a:tblGrid>
              <a:tr h="462231">
                <a:tc gridSpan="14">
                  <a:txBody>
                    <a:bodyPr/>
                    <a:lstStyle/>
                    <a:p>
                      <a:pPr algn="ctr" fontAlgn="ctr"/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66" marR="7166" marT="71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285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诊断要素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构成</a:t>
                      </a:r>
                      <a:b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比例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观测点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量化指标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标准值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目标值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预警值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来源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285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35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各要素</a:t>
                      </a:r>
                    </a:p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成长能力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学历学位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博士研究生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 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人力资源管理系统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博士学位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 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硕士研究生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 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硕士学位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 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大学本科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 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专科及以下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 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培训学习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实践锻炼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任职年限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年度考核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综合获奖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教学能力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教学质量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教学管理系统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教学工作量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教学工作获奖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教学质量工程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科研及社会服务能力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科研管理系统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学术专著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科研成果奖励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纵向科研项目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横向项目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专利成果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美术作品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音乐作品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学生管理与服务能力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自定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班级管理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b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</a:p>
                  </a:txBody>
                  <a:tcPr marL="7166" marR="7166" marT="7165" marB="0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学工管理系统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社团指导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905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 fontAlgn="ctr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兼职服务</a:t>
                      </a:r>
                    </a:p>
                  </a:txBody>
                  <a:tcPr marL="7166" marR="7166" marT="7165" marB="0" anchor="ctr">
                    <a:lnL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083" name="TextBox 16"/>
          <p:cNvSpPr txBox="1">
            <a:spLocks noChangeArrowheads="1"/>
          </p:cNvSpPr>
          <p:nvPr/>
        </p:nvSpPr>
        <p:spPr bwMode="auto">
          <a:xfrm>
            <a:off x="1140619" y="425451"/>
            <a:ext cx="8020050" cy="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273" tIns="80636" rIns="161273" bIns="8063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9287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（五）教师发展标准</a:t>
            </a:r>
            <a:r>
              <a:rPr lang="en-US" altLang="zh-CN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600" b="1">
                <a:latin typeface="微软雅黑" panose="020B0503020204020204" pitchFamily="34" charset="-122"/>
                <a:sym typeface="微软雅黑" panose="020B0503020204020204" pitchFamily="34" charset="-122"/>
              </a:rPr>
              <a:t>骨干教师</a:t>
            </a:r>
            <a:endParaRPr lang="zh-CN" altLang="en-US" sz="1600" b="1">
              <a:solidFill>
                <a:srgbClr val="009287"/>
              </a:solidFill>
              <a:latin typeface="微软雅黑" panose="020B0503020204020204" pitchFamily="34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1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83" y="1538288"/>
            <a:ext cx="9977437" cy="4684712"/>
          </a:xfrm>
          <a:prstGeom prst="rect">
            <a:avLst/>
          </a:prstGeom>
          <a:noFill/>
          <a:ln w="5715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9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5.完善保障措施，形成保障链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1443" name="组合 121"/>
          <p:cNvGrpSpPr>
            <a:grpSpLocks/>
          </p:cNvGrpSpPr>
          <p:nvPr/>
        </p:nvGrpSpPr>
        <p:grpSpPr bwMode="auto">
          <a:xfrm>
            <a:off x="3203418" y="1628775"/>
            <a:ext cx="7728582" cy="4947290"/>
            <a:chOff x="3903" y="1983"/>
            <a:chExt cx="12172" cy="7793"/>
          </a:xfrm>
        </p:grpSpPr>
        <p:grpSp>
          <p:nvGrpSpPr>
            <p:cNvPr id="61444" name="组合 38"/>
            <p:cNvGrpSpPr>
              <a:grpSpLocks/>
            </p:cNvGrpSpPr>
            <p:nvPr/>
          </p:nvGrpSpPr>
          <p:grpSpPr bwMode="auto">
            <a:xfrm>
              <a:off x="3903" y="1983"/>
              <a:ext cx="12172" cy="7793"/>
              <a:chOff x="3903" y="1983"/>
              <a:chExt cx="12172" cy="7793"/>
            </a:xfrm>
          </p:grpSpPr>
          <p:sp>
            <p:nvSpPr>
              <p:cNvPr id="61445" name="Ellipse 18"/>
              <p:cNvSpPr>
                <a:spLocks noChangeArrowheads="1"/>
              </p:cNvSpPr>
              <p:nvPr/>
            </p:nvSpPr>
            <p:spPr bwMode="auto">
              <a:xfrm>
                <a:off x="6490" y="2685"/>
                <a:ext cx="6220" cy="622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endParaRPr lang="de-DE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1446" name="Gruppieren 12"/>
              <p:cNvGrpSpPr>
                <a:grpSpLocks/>
              </p:cNvGrpSpPr>
              <p:nvPr/>
            </p:nvGrpSpPr>
            <p:grpSpPr bwMode="auto">
              <a:xfrm>
                <a:off x="9285" y="2450"/>
                <a:ext cx="631" cy="574"/>
                <a:chOff x="6760078" y="0"/>
                <a:chExt cx="1846263" cy="1679575"/>
              </a:xfrm>
            </p:grpSpPr>
            <p:pic>
              <p:nvPicPr>
                <p:cNvPr id="61447" name="_effect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0078" y="1289050"/>
                  <a:ext cx="1846263" cy="390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1448" name="Group 22"/>
                <p:cNvGrpSpPr>
                  <a:grpSpLocks/>
                </p:cNvGrpSpPr>
                <p:nvPr/>
              </p:nvGrpSpPr>
              <p:grpSpPr bwMode="auto">
                <a:xfrm>
                  <a:off x="6968041" y="0"/>
                  <a:ext cx="1436400" cy="1436400"/>
                  <a:chOff x="219" y="528"/>
                  <a:chExt cx="931" cy="939"/>
                </a:xfrm>
              </p:grpSpPr>
              <p:sp>
                <p:nvSpPr>
                  <p:cNvPr id="61449" name="_color1" descr="© INSCALE GmbH, 26.05.2010&#10;http://www.presentationload.com/"/>
                  <p:cNvSpPr>
                    <a:spLocks noChangeArrowheads="1"/>
                  </p:cNvSpPr>
                  <p:nvPr/>
                </p:nvSpPr>
                <p:spPr bwMode="auto">
                  <a:xfrm>
                    <a:off x="217" y="538"/>
                    <a:ext cx="920" cy="942"/>
                  </a:xfrm>
                  <a:prstGeom prst="ellipse">
                    <a:avLst/>
                  </a:prstGeom>
                  <a:solidFill>
                    <a:srgbClr val="003794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endParaRPr lang="en-GB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450" name="_color1" descr="© INSCALE GmbH, 26.05.2010&#10;http://www.presentationload.com/"/>
                  <p:cNvSpPr>
                    <a:spLocks noChangeArrowheads="1"/>
                  </p:cNvSpPr>
                  <p:nvPr/>
                </p:nvSpPr>
                <p:spPr bwMode="auto">
                  <a:xfrm>
                    <a:off x="241" y="528"/>
                    <a:ext cx="872" cy="89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FAFFF"/>
                      </a:gs>
                      <a:gs pos="100000">
                        <a:srgbClr val="0053D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 eaLnBrk="0" hangingPunct="0"/>
                    <a:endParaRPr lang="de-DE" altLang="en-US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1451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" y="550"/>
                    <a:ext cx="508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61452" name="Gruppieren 53"/>
              <p:cNvGrpSpPr>
                <a:grpSpLocks/>
              </p:cNvGrpSpPr>
              <p:nvPr/>
            </p:nvGrpSpPr>
            <p:grpSpPr bwMode="auto">
              <a:xfrm>
                <a:off x="6555" y="4058"/>
                <a:ext cx="6091" cy="574"/>
                <a:chOff x="2642028" y="2576830"/>
                <a:chExt cx="3867565" cy="364309"/>
              </a:xfrm>
            </p:grpSpPr>
            <p:grpSp>
              <p:nvGrpSpPr>
                <p:cNvPr id="61453" name="Gruppieren 19"/>
                <p:cNvGrpSpPr>
                  <a:grpSpLocks/>
                </p:cNvGrpSpPr>
                <p:nvPr/>
              </p:nvGrpSpPr>
              <p:grpSpPr bwMode="auto">
                <a:xfrm>
                  <a:off x="6109128" y="2576830"/>
                  <a:ext cx="400465" cy="364309"/>
                  <a:chOff x="6760078" y="0"/>
                  <a:chExt cx="1846263" cy="1679575"/>
                </a:xfrm>
              </p:grpSpPr>
              <p:pic>
                <p:nvPicPr>
                  <p:cNvPr id="61454" name="_effect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0078" y="1289050"/>
                    <a:ext cx="1846263" cy="3905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455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968041" y="0"/>
                    <a:ext cx="1436400" cy="1436400"/>
                    <a:chOff x="219" y="528"/>
                    <a:chExt cx="931" cy="939"/>
                  </a:xfrm>
                </p:grpSpPr>
                <p:sp>
                  <p:nvSpPr>
                    <p:cNvPr id="61456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" y="537"/>
                      <a:ext cx="920" cy="937"/>
                    </a:xfrm>
                    <a:prstGeom prst="ellipse">
                      <a:avLst/>
                    </a:prstGeom>
                    <a:solidFill>
                      <a:srgbClr val="003794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en-GB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457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" y="528"/>
                      <a:ext cx="878" cy="89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FAFFF"/>
                        </a:gs>
                        <a:gs pos="100000">
                          <a:srgbClr val="0053D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eaLnBrk="0" hangingPunct="0"/>
                      <a:endParaRPr lang="de-DE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61458" name="Picture 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0" y="550"/>
                      <a:ext cx="508" cy="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61459" name="Gruppieren 25"/>
                <p:cNvGrpSpPr>
                  <a:grpSpLocks/>
                </p:cNvGrpSpPr>
                <p:nvPr/>
              </p:nvGrpSpPr>
              <p:grpSpPr bwMode="auto">
                <a:xfrm>
                  <a:off x="2642028" y="2576830"/>
                  <a:ext cx="400465" cy="364309"/>
                  <a:chOff x="6760078" y="0"/>
                  <a:chExt cx="1846263" cy="1679575"/>
                </a:xfrm>
              </p:grpSpPr>
              <p:pic>
                <p:nvPicPr>
                  <p:cNvPr id="61460" name="_effect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0078" y="1289050"/>
                    <a:ext cx="1846263" cy="3905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46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968041" y="0"/>
                    <a:ext cx="1436400" cy="1436400"/>
                    <a:chOff x="219" y="528"/>
                    <a:chExt cx="931" cy="939"/>
                  </a:xfrm>
                </p:grpSpPr>
                <p:sp>
                  <p:nvSpPr>
                    <p:cNvPr id="61462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" y="537"/>
                      <a:ext cx="920" cy="937"/>
                    </a:xfrm>
                    <a:prstGeom prst="ellipse">
                      <a:avLst/>
                    </a:prstGeom>
                    <a:solidFill>
                      <a:srgbClr val="003794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en-GB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463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" y="528"/>
                      <a:ext cx="878" cy="89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FAFFF"/>
                        </a:gs>
                        <a:gs pos="100000">
                          <a:srgbClr val="0053D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eaLnBrk="0" hangingPunct="0"/>
                      <a:endParaRPr lang="de-DE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61464" name="Picture 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0" y="550"/>
                      <a:ext cx="508" cy="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grpSp>
            <p:nvGrpSpPr>
              <p:cNvPr id="61465" name="Gruppieren 54"/>
              <p:cNvGrpSpPr>
                <a:grpSpLocks/>
              </p:cNvGrpSpPr>
              <p:nvPr/>
            </p:nvGrpSpPr>
            <p:grpSpPr bwMode="auto">
              <a:xfrm>
                <a:off x="6555" y="7022"/>
                <a:ext cx="6091" cy="574"/>
                <a:chOff x="2642028" y="4458970"/>
                <a:chExt cx="3867565" cy="364309"/>
              </a:xfrm>
            </p:grpSpPr>
            <p:grpSp>
              <p:nvGrpSpPr>
                <p:cNvPr id="61466" name="Gruppieren 34"/>
                <p:cNvGrpSpPr>
                  <a:grpSpLocks/>
                </p:cNvGrpSpPr>
                <p:nvPr/>
              </p:nvGrpSpPr>
              <p:grpSpPr bwMode="auto">
                <a:xfrm>
                  <a:off x="6109128" y="4458970"/>
                  <a:ext cx="400465" cy="364309"/>
                  <a:chOff x="6760078" y="0"/>
                  <a:chExt cx="1846263" cy="1679575"/>
                </a:xfrm>
              </p:grpSpPr>
              <p:pic>
                <p:nvPicPr>
                  <p:cNvPr id="61467" name="_effect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0078" y="1289050"/>
                    <a:ext cx="1846263" cy="3905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46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968041" y="0"/>
                    <a:ext cx="1436400" cy="1436400"/>
                    <a:chOff x="219" y="528"/>
                    <a:chExt cx="931" cy="939"/>
                  </a:xfrm>
                </p:grpSpPr>
                <p:sp>
                  <p:nvSpPr>
                    <p:cNvPr id="61469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" y="549"/>
                      <a:ext cx="920" cy="918"/>
                    </a:xfrm>
                    <a:prstGeom prst="ellipse">
                      <a:avLst/>
                    </a:prstGeom>
                    <a:solidFill>
                      <a:srgbClr val="003794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en-GB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470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" y="530"/>
                      <a:ext cx="878" cy="8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FAFFF"/>
                        </a:gs>
                        <a:gs pos="100000">
                          <a:srgbClr val="0053D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eaLnBrk="0" hangingPunct="0"/>
                      <a:endParaRPr lang="de-DE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61471" name="Picture 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0" y="550"/>
                      <a:ext cx="508" cy="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61472" name="Gruppieren 35"/>
                <p:cNvGrpSpPr>
                  <a:grpSpLocks/>
                </p:cNvGrpSpPr>
                <p:nvPr/>
              </p:nvGrpSpPr>
              <p:grpSpPr bwMode="auto">
                <a:xfrm>
                  <a:off x="2642028" y="4458970"/>
                  <a:ext cx="400465" cy="364309"/>
                  <a:chOff x="6760078" y="0"/>
                  <a:chExt cx="1846263" cy="1679575"/>
                </a:xfrm>
              </p:grpSpPr>
              <p:pic>
                <p:nvPicPr>
                  <p:cNvPr id="61473" name="_effect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0078" y="1289050"/>
                    <a:ext cx="1846263" cy="3905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4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968041" y="0"/>
                    <a:ext cx="1436400" cy="1436400"/>
                    <a:chOff x="219" y="528"/>
                    <a:chExt cx="931" cy="939"/>
                  </a:xfrm>
                </p:grpSpPr>
                <p:sp>
                  <p:nvSpPr>
                    <p:cNvPr id="61475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" y="549"/>
                      <a:ext cx="920" cy="918"/>
                    </a:xfrm>
                    <a:prstGeom prst="ellipse">
                      <a:avLst/>
                    </a:prstGeom>
                    <a:solidFill>
                      <a:srgbClr val="003794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en-GB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1476" name="_color1" descr="© INSCALE GmbH, 26.05.2010&#10;http://www.presentationload.com/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" y="530"/>
                      <a:ext cx="878" cy="8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FAFFF"/>
                        </a:gs>
                        <a:gs pos="100000">
                          <a:srgbClr val="0053D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eaLnBrk="0" hangingPunct="0"/>
                      <a:endParaRPr lang="de-DE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pic>
                  <p:nvPicPr>
                    <p:cNvPr id="61477" name="Picture 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0" y="550"/>
                      <a:ext cx="508" cy="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grpSp>
            <p:nvGrpSpPr>
              <p:cNvPr id="61478" name="Gruppieren 46"/>
              <p:cNvGrpSpPr>
                <a:grpSpLocks/>
              </p:cNvGrpSpPr>
              <p:nvPr/>
            </p:nvGrpSpPr>
            <p:grpSpPr bwMode="auto">
              <a:xfrm>
                <a:off x="9285" y="8624"/>
                <a:ext cx="631" cy="574"/>
                <a:chOff x="6760078" y="0"/>
                <a:chExt cx="1846263" cy="1679575"/>
              </a:xfrm>
            </p:grpSpPr>
            <p:pic>
              <p:nvPicPr>
                <p:cNvPr id="61479" name="_effect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0078" y="1289050"/>
                  <a:ext cx="1846263" cy="390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1480" name="Group 22"/>
                <p:cNvGrpSpPr>
                  <a:grpSpLocks/>
                </p:cNvGrpSpPr>
                <p:nvPr/>
              </p:nvGrpSpPr>
              <p:grpSpPr bwMode="auto">
                <a:xfrm>
                  <a:off x="6968041" y="0"/>
                  <a:ext cx="1436400" cy="1436400"/>
                  <a:chOff x="219" y="528"/>
                  <a:chExt cx="931" cy="939"/>
                </a:xfrm>
              </p:grpSpPr>
              <p:sp>
                <p:nvSpPr>
                  <p:cNvPr id="61481" name="_color1" descr="© INSCALE GmbH, 26.05.2010&#10;http://www.presentationload.com/"/>
                  <p:cNvSpPr>
                    <a:spLocks noChangeArrowheads="1"/>
                  </p:cNvSpPr>
                  <p:nvPr/>
                </p:nvSpPr>
                <p:spPr bwMode="auto">
                  <a:xfrm>
                    <a:off x="217" y="536"/>
                    <a:ext cx="920" cy="933"/>
                  </a:xfrm>
                  <a:prstGeom prst="ellipse">
                    <a:avLst/>
                  </a:prstGeom>
                  <a:solidFill>
                    <a:srgbClr val="003794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endParaRPr lang="en-GB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482" name="_color1" descr="© INSCALE GmbH, 26.05.2010&#10;http://www.presentationload.com/"/>
                  <p:cNvSpPr>
                    <a:spLocks noChangeArrowheads="1"/>
                  </p:cNvSpPr>
                  <p:nvPr/>
                </p:nvSpPr>
                <p:spPr bwMode="auto">
                  <a:xfrm>
                    <a:off x="241" y="527"/>
                    <a:ext cx="872" cy="8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FAFFF"/>
                      </a:gs>
                      <a:gs pos="100000">
                        <a:srgbClr val="0053D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 eaLnBrk="0" hangingPunct="0"/>
                    <a:endParaRPr lang="de-DE" altLang="en-US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61483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" y="550"/>
                    <a:ext cx="508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61484" name="Rectangle 260"/>
              <p:cNvSpPr>
                <a:spLocks noChangeArrowheads="1"/>
              </p:cNvSpPr>
              <p:nvPr/>
            </p:nvSpPr>
            <p:spPr bwMode="auto">
              <a:xfrm>
                <a:off x="7956" y="1983"/>
                <a:ext cx="32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2000" b="1">
                    <a:solidFill>
                      <a:srgbClr val="0070C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人力资源保障机制</a:t>
                </a:r>
              </a:p>
            </p:txBody>
          </p:sp>
          <p:sp>
            <p:nvSpPr>
              <p:cNvPr id="61485" name="Rectangle 260"/>
              <p:cNvSpPr>
                <a:spLocks noChangeArrowheads="1"/>
              </p:cNvSpPr>
              <p:nvPr/>
            </p:nvSpPr>
            <p:spPr bwMode="auto">
              <a:xfrm>
                <a:off x="8388" y="9291"/>
                <a:ext cx="242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2000" b="1">
                    <a:solidFill>
                      <a:srgbClr val="0070C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文化保障机制</a:t>
                </a:r>
              </a:p>
            </p:txBody>
          </p:sp>
          <p:sp>
            <p:nvSpPr>
              <p:cNvPr id="61486" name="Rectangle 260"/>
              <p:cNvSpPr>
                <a:spLocks noChangeArrowheads="1"/>
              </p:cNvSpPr>
              <p:nvPr/>
            </p:nvSpPr>
            <p:spPr bwMode="auto">
              <a:xfrm>
                <a:off x="3903" y="4118"/>
                <a:ext cx="242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/>
                <a:r>
                  <a:rPr lang="zh-CN" altLang="en-US" sz="2000" b="1">
                    <a:solidFill>
                      <a:srgbClr val="0070C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生活保障机制</a:t>
                </a:r>
              </a:p>
            </p:txBody>
          </p:sp>
          <p:sp>
            <p:nvSpPr>
              <p:cNvPr id="61487" name="Rectangle 260"/>
              <p:cNvSpPr>
                <a:spLocks noChangeArrowheads="1"/>
              </p:cNvSpPr>
              <p:nvPr/>
            </p:nvSpPr>
            <p:spPr bwMode="auto">
              <a:xfrm>
                <a:off x="3903" y="7061"/>
                <a:ext cx="242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r"/>
                <a:r>
                  <a:rPr lang="zh-CN" altLang="en-US" sz="2000" b="1">
                    <a:solidFill>
                      <a:srgbClr val="0070C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安全保障机制</a:t>
                </a:r>
              </a:p>
            </p:txBody>
          </p:sp>
          <p:sp>
            <p:nvSpPr>
              <p:cNvPr id="61488" name="Rectangle 260"/>
              <p:cNvSpPr>
                <a:spLocks noChangeArrowheads="1"/>
              </p:cNvSpPr>
              <p:nvPr/>
            </p:nvSpPr>
            <p:spPr bwMode="auto">
              <a:xfrm>
                <a:off x="12843" y="4103"/>
                <a:ext cx="32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0070C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财务支持保障机制</a:t>
                </a:r>
              </a:p>
            </p:txBody>
          </p:sp>
          <p:sp>
            <p:nvSpPr>
              <p:cNvPr id="61489" name="Rectangle 260"/>
              <p:cNvSpPr>
                <a:spLocks noChangeArrowheads="1"/>
              </p:cNvSpPr>
              <p:nvPr/>
            </p:nvSpPr>
            <p:spPr bwMode="auto">
              <a:xfrm>
                <a:off x="12843" y="7046"/>
                <a:ext cx="32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0070C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教学资源保障机制</a:t>
                </a:r>
              </a:p>
            </p:txBody>
          </p:sp>
        </p:grpSp>
        <p:grpSp>
          <p:nvGrpSpPr>
            <p:cNvPr id="61490" name="组合 39"/>
            <p:cNvGrpSpPr>
              <a:grpSpLocks noChangeAspect="1"/>
            </p:cNvGrpSpPr>
            <p:nvPr/>
          </p:nvGrpSpPr>
          <p:grpSpPr bwMode="auto">
            <a:xfrm>
              <a:off x="6463" y="2652"/>
              <a:ext cx="6243" cy="6294"/>
              <a:chOff x="7851" y="2800"/>
              <a:chExt cx="7028" cy="7085"/>
            </a:xfrm>
          </p:grpSpPr>
          <p:sp>
            <p:nvSpPr>
              <p:cNvPr id="61491" name="椭圆 40"/>
              <p:cNvSpPr>
                <a:spLocks noChangeArrowheads="1"/>
              </p:cNvSpPr>
              <p:nvPr/>
            </p:nvSpPr>
            <p:spPr bwMode="auto">
              <a:xfrm>
                <a:off x="8900" y="3896"/>
                <a:ext cx="4937" cy="4940"/>
              </a:xfrm>
              <a:prstGeom prst="ellipse">
                <a:avLst/>
              </a:prstGeom>
              <a:gradFill rotWithShape="1">
                <a:gsLst>
                  <a:gs pos="0">
                    <a:srgbClr val="BFBFBF"/>
                  </a:gs>
                  <a:gs pos="100000">
                    <a:srgbClr val="F2F2F2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61492" name="组合 41"/>
              <p:cNvGrpSpPr>
                <a:grpSpLocks noChangeAspect="1"/>
              </p:cNvGrpSpPr>
              <p:nvPr/>
            </p:nvGrpSpPr>
            <p:grpSpPr bwMode="auto">
              <a:xfrm>
                <a:off x="9856" y="2800"/>
                <a:ext cx="3062" cy="2865"/>
                <a:chOff x="3675215" y="1081717"/>
                <a:chExt cx="1944914" cy="1819688"/>
              </a:xfrm>
            </p:grpSpPr>
            <p:grpSp>
              <p:nvGrpSpPr>
                <p:cNvPr id="61493" name="组合 42"/>
                <p:cNvGrpSpPr>
                  <a:grpSpLocks/>
                </p:cNvGrpSpPr>
                <p:nvPr/>
              </p:nvGrpSpPr>
              <p:grpSpPr bwMode="auto">
                <a:xfrm rot="355591">
                  <a:off x="3675215" y="1081717"/>
                  <a:ext cx="1944914" cy="1819688"/>
                  <a:chOff x="2697982" y="1091189"/>
                  <a:chExt cx="2704090" cy="2529981"/>
                </a:xfrm>
              </p:grpSpPr>
              <p:sp>
                <p:nvSpPr>
                  <p:cNvPr id="61494" name="Freeform 6"/>
                  <p:cNvSpPr>
                    <a:spLocks noChangeArrowheads="1"/>
                  </p:cNvSpPr>
                  <p:nvPr/>
                </p:nvSpPr>
                <p:spPr bwMode="auto">
                  <a:xfrm rot="-496622">
                    <a:off x="2710228" y="1460355"/>
                    <a:ext cx="2684423" cy="2157346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495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3859788" y="1847543"/>
                    <a:ext cx="1511231" cy="1540962"/>
                  </a:xfrm>
                  <a:custGeom>
                    <a:avLst/>
                    <a:gdLst>
                      <a:gd name="T0" fmla="*/ 100156 w 1511129"/>
                      <a:gd name="T1" fmla="*/ 1 h 1540453"/>
                      <a:gd name="T2" fmla="*/ 1155712 w 1511129"/>
                      <a:gd name="T3" fmla="*/ 278485 h 1540453"/>
                      <a:gd name="T4" fmla="*/ 1141001 w 1511129"/>
                      <a:gd name="T5" fmla="*/ 263774 h 1540453"/>
                      <a:gd name="T6" fmla="*/ 1497718 w 1511129"/>
                      <a:gd name="T7" fmla="*/ 329088 h 1540453"/>
                      <a:gd name="T8" fmla="*/ 1497718 w 1511129"/>
                      <a:gd name="T9" fmla="*/ 505189 h 1540453"/>
                      <a:gd name="T10" fmla="*/ 1511129 w 1511129"/>
                      <a:gd name="T11" fmla="*/ 516606 h 1540453"/>
                      <a:gd name="T12" fmla="*/ 0 w 1511129"/>
                      <a:gd name="T13" fmla="*/ 1540453 h 1540453"/>
                      <a:gd name="T14" fmla="*/ 0 w 1511129"/>
                      <a:gd name="T15" fmla="*/ 2761 h 1540453"/>
                      <a:gd name="T16" fmla="*/ 100156 w 1511129"/>
                      <a:gd name="T17" fmla="*/ 1 h 1540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1129" h="1540453">
                        <a:moveTo>
                          <a:pt x="100156" y="1"/>
                        </a:moveTo>
                        <a:cubicBezTo>
                          <a:pt x="539397" y="394"/>
                          <a:pt x="906426" y="142846"/>
                          <a:pt x="1155712" y="278485"/>
                        </a:cubicBezTo>
                        <a:lnTo>
                          <a:pt x="1141001" y="263774"/>
                        </a:lnTo>
                        <a:lnTo>
                          <a:pt x="1497718" y="329088"/>
                        </a:lnTo>
                        <a:lnTo>
                          <a:pt x="1497718" y="505189"/>
                        </a:lnTo>
                        <a:cubicBezTo>
                          <a:pt x="1506593" y="512534"/>
                          <a:pt x="1511120" y="516598"/>
                          <a:pt x="1511129" y="516606"/>
                        </a:cubicBezTo>
                        <a:cubicBezTo>
                          <a:pt x="320808" y="404062"/>
                          <a:pt x="46671" y="1329502"/>
                          <a:pt x="0" y="1540453"/>
                        </a:cubicBezTo>
                        <a:lnTo>
                          <a:pt x="0" y="2761"/>
                        </a:lnTo>
                        <a:cubicBezTo>
                          <a:pt x="33768" y="743"/>
                          <a:pt x="67166" y="-29"/>
                          <a:pt x="100156" y="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E1247"/>
                      </a:gs>
                      <a:gs pos="27000">
                        <a:srgbClr val="D2144F"/>
                      </a:gs>
                      <a:gs pos="66000">
                        <a:srgbClr val="F87477"/>
                      </a:gs>
                      <a:gs pos="100000">
                        <a:srgbClr val="FA9496"/>
                      </a:gs>
                    </a:gsLst>
                    <a:lin ang="1080000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496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684174" y="1849663"/>
                    <a:ext cx="1175677" cy="1580728"/>
                  </a:xfrm>
                  <a:custGeom>
                    <a:avLst/>
                    <a:gdLst>
                      <a:gd name="T0" fmla="*/ 1175144 w 1175144"/>
                      <a:gd name="T1" fmla="*/ 0 h 1579860"/>
                      <a:gd name="T2" fmla="*/ 1175144 w 1175144"/>
                      <a:gd name="T3" fmla="*/ 1537692 h 1579860"/>
                      <a:gd name="T4" fmla="*/ 1166766 w 1175144"/>
                      <a:gd name="T5" fmla="*/ 1579860 h 1579860"/>
                      <a:gd name="T6" fmla="*/ 1810 w 1175144"/>
                      <a:gd name="T7" fmla="*/ 412320 h 1579860"/>
                      <a:gd name="T8" fmla="*/ 3076 w 1175144"/>
                      <a:gd name="T9" fmla="*/ 411524 h 1579860"/>
                      <a:gd name="T10" fmla="*/ 0 w 1175144"/>
                      <a:gd name="T11" fmla="*/ 411739 h 1579860"/>
                      <a:gd name="T12" fmla="*/ 0 w 1175144"/>
                      <a:gd name="T13" fmla="*/ 240917 h 1579860"/>
                      <a:gd name="T14" fmla="*/ 296427 w 1175144"/>
                      <a:gd name="T15" fmla="*/ 235893 h 1579860"/>
                      <a:gd name="T16" fmla="*/ 293970 w 1175144"/>
                      <a:gd name="T17" fmla="*/ 240808 h 1579860"/>
                      <a:gd name="T18" fmla="*/ 1175144 w 1175144"/>
                      <a:gd name="T19" fmla="*/ 0 h 1579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5144" h="1579860">
                        <a:moveTo>
                          <a:pt x="1175144" y="0"/>
                        </a:moveTo>
                        <a:lnTo>
                          <a:pt x="1175144" y="1537692"/>
                        </a:lnTo>
                        <a:cubicBezTo>
                          <a:pt x="1169036" y="1564580"/>
                          <a:pt x="1166766" y="1579860"/>
                          <a:pt x="1166766" y="1579860"/>
                        </a:cubicBezTo>
                        <a:cubicBezTo>
                          <a:pt x="153833" y="1452963"/>
                          <a:pt x="1832" y="412468"/>
                          <a:pt x="1810" y="412320"/>
                        </a:cubicBezTo>
                        <a:lnTo>
                          <a:pt x="3076" y="411524"/>
                        </a:lnTo>
                        <a:lnTo>
                          <a:pt x="0" y="411739"/>
                        </a:lnTo>
                        <a:lnTo>
                          <a:pt x="0" y="240917"/>
                        </a:lnTo>
                        <a:lnTo>
                          <a:pt x="296427" y="235893"/>
                        </a:lnTo>
                        <a:lnTo>
                          <a:pt x="293970" y="240808"/>
                        </a:lnTo>
                        <a:cubicBezTo>
                          <a:pt x="605988" y="82024"/>
                          <a:pt x="903139" y="12882"/>
                          <a:pt x="117514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E1247"/>
                      </a:gs>
                      <a:gs pos="27000">
                        <a:srgbClr val="D2144F"/>
                      </a:gs>
                      <a:gs pos="66000">
                        <a:srgbClr val="F87477"/>
                      </a:gs>
                      <a:gs pos="100000">
                        <a:srgbClr val="FA9496"/>
                      </a:gs>
                    </a:gsLst>
                    <a:lin ang="1080000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497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689031" y="1087609"/>
                    <a:ext cx="2686908" cy="2157346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E1247"/>
                      </a:gs>
                      <a:gs pos="27000">
                        <a:srgbClr val="D2144F"/>
                      </a:gs>
                      <a:gs pos="66000">
                        <a:srgbClr val="F87477"/>
                      </a:gs>
                      <a:gs pos="100000">
                        <a:srgbClr val="FA9496"/>
                      </a:gs>
                    </a:gsLst>
                    <a:lin ang="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48" name="Freeform 6"/>
                <p:cNvSpPr/>
                <p:nvPr/>
              </p:nvSpPr>
              <p:spPr bwMode="auto">
                <a:xfrm rot="355591">
                  <a:off x="3758393" y="1214615"/>
                  <a:ext cx="1661877" cy="1335596"/>
                </a:xfrm>
                <a:custGeom>
                  <a:avLst/>
                  <a:gdLst>
                    <a:gd name="T0" fmla="*/ 0 w 106"/>
                    <a:gd name="T1" fmla="*/ 39 h 85"/>
                    <a:gd name="T2" fmla="*/ 46 w 106"/>
                    <a:gd name="T3" fmla="*/ 85 h 85"/>
                    <a:gd name="T4" fmla="*/ 106 w 106"/>
                    <a:gd name="T5" fmla="*/ 43 h 85"/>
                    <a:gd name="T6" fmla="*/ 0 w 106"/>
                    <a:gd name="T7" fmla="*/ 39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5">
                      <a:moveTo>
                        <a:pt x="0" y="39"/>
                      </a:moveTo>
                      <a:cubicBezTo>
                        <a:pt x="0" y="39"/>
                        <a:pt x="6" y="80"/>
                        <a:pt x="46" y="85"/>
                      </a:cubicBezTo>
                      <a:cubicBezTo>
                        <a:pt x="46" y="85"/>
                        <a:pt x="53" y="38"/>
                        <a:pt x="106" y="43"/>
                      </a:cubicBezTo>
                      <a:cubicBezTo>
                        <a:pt x="106" y="43"/>
                        <a:pt x="58" y="0"/>
                        <a:pt x="0" y="3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36000">
                      <a:sysClr val="window" lastClr="FFFFFF">
                        <a:alpha val="0"/>
                      </a:sysClr>
                    </a:gs>
                  </a:gsLst>
                  <a:lin ang="18900000" scaled="1"/>
                </a:gradFill>
                <a:ln w="3175" cap="flat" cmpd="sng" algn="ctr">
                  <a:gradFill flip="none" rotWithShape="1">
                    <a:gsLst>
                      <a:gs pos="0">
                        <a:sysClr val="window" lastClr="FFFFFF"/>
                      </a:gs>
                      <a:gs pos="36000">
                        <a:sysClr val="window" lastClr="FFFFFF">
                          <a:alpha val="0"/>
                        </a:sysClr>
                      </a:gs>
                    </a:gsLst>
                    <a:lin ang="16200000" scaled="1"/>
                    <a:tileRect/>
                  </a:gra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zh-CN" altLang="en-US" kern="0" noProof="1">
                    <a:solidFill>
                      <a:sysClr val="window" lastClr="FFFFF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499" name="组合 95"/>
              <p:cNvGrpSpPr>
                <a:grpSpLocks/>
              </p:cNvGrpSpPr>
              <p:nvPr/>
            </p:nvGrpSpPr>
            <p:grpSpPr bwMode="auto">
              <a:xfrm>
                <a:off x="7851" y="4834"/>
                <a:ext cx="2865" cy="3062"/>
                <a:chOff x="2401378" y="2373445"/>
                <a:chExt cx="1819688" cy="1944914"/>
              </a:xfrm>
            </p:grpSpPr>
            <p:grpSp>
              <p:nvGrpSpPr>
                <p:cNvPr id="61500" name="组合 96"/>
                <p:cNvGrpSpPr>
                  <a:grpSpLocks/>
                </p:cNvGrpSpPr>
                <p:nvPr/>
              </p:nvGrpSpPr>
              <p:grpSpPr bwMode="auto">
                <a:xfrm rot="-5044409">
                  <a:off x="2338765" y="2436058"/>
                  <a:ext cx="1944914" cy="1819688"/>
                  <a:chOff x="2697982" y="1091189"/>
                  <a:chExt cx="2704090" cy="2529981"/>
                </a:xfrm>
              </p:grpSpPr>
              <p:sp>
                <p:nvSpPr>
                  <p:cNvPr id="61501" name="Freeform 6"/>
                  <p:cNvSpPr>
                    <a:spLocks noChangeArrowheads="1"/>
                  </p:cNvSpPr>
                  <p:nvPr/>
                </p:nvSpPr>
                <p:spPr bwMode="auto">
                  <a:xfrm rot="-496622">
                    <a:off x="2723065" y="1463041"/>
                    <a:ext cx="2676944" cy="2157365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0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3871581" y="1840216"/>
                    <a:ext cx="1506247" cy="1540975"/>
                  </a:xfrm>
                  <a:custGeom>
                    <a:avLst/>
                    <a:gdLst>
                      <a:gd name="T0" fmla="*/ 100156 w 1511129"/>
                      <a:gd name="T1" fmla="*/ 1 h 1540453"/>
                      <a:gd name="T2" fmla="*/ 1155712 w 1511129"/>
                      <a:gd name="T3" fmla="*/ 278485 h 1540453"/>
                      <a:gd name="T4" fmla="*/ 1141001 w 1511129"/>
                      <a:gd name="T5" fmla="*/ 263774 h 1540453"/>
                      <a:gd name="T6" fmla="*/ 1497718 w 1511129"/>
                      <a:gd name="T7" fmla="*/ 329088 h 1540453"/>
                      <a:gd name="T8" fmla="*/ 1497718 w 1511129"/>
                      <a:gd name="T9" fmla="*/ 505189 h 1540453"/>
                      <a:gd name="T10" fmla="*/ 1511129 w 1511129"/>
                      <a:gd name="T11" fmla="*/ 516606 h 1540453"/>
                      <a:gd name="T12" fmla="*/ 0 w 1511129"/>
                      <a:gd name="T13" fmla="*/ 1540453 h 1540453"/>
                      <a:gd name="T14" fmla="*/ 0 w 1511129"/>
                      <a:gd name="T15" fmla="*/ 2761 h 1540453"/>
                      <a:gd name="T16" fmla="*/ 100156 w 1511129"/>
                      <a:gd name="T17" fmla="*/ 1 h 1540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1129" h="1540453">
                        <a:moveTo>
                          <a:pt x="100156" y="1"/>
                        </a:moveTo>
                        <a:cubicBezTo>
                          <a:pt x="539397" y="394"/>
                          <a:pt x="906426" y="142846"/>
                          <a:pt x="1155712" y="278485"/>
                        </a:cubicBezTo>
                        <a:lnTo>
                          <a:pt x="1141001" y="263774"/>
                        </a:lnTo>
                        <a:lnTo>
                          <a:pt x="1497718" y="329088"/>
                        </a:lnTo>
                        <a:lnTo>
                          <a:pt x="1497718" y="505189"/>
                        </a:lnTo>
                        <a:cubicBezTo>
                          <a:pt x="1506593" y="512534"/>
                          <a:pt x="1511120" y="516598"/>
                          <a:pt x="1511129" y="516606"/>
                        </a:cubicBezTo>
                        <a:cubicBezTo>
                          <a:pt x="320808" y="404062"/>
                          <a:pt x="46671" y="1329502"/>
                          <a:pt x="0" y="1540453"/>
                        </a:cubicBezTo>
                        <a:lnTo>
                          <a:pt x="0" y="2761"/>
                        </a:lnTo>
                        <a:cubicBezTo>
                          <a:pt x="33768" y="743"/>
                          <a:pt x="67166" y="-29"/>
                          <a:pt x="100156" y="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73E01"/>
                      </a:gs>
                      <a:gs pos="27000">
                        <a:srgbClr val="FF7711"/>
                      </a:gs>
                      <a:gs pos="59000">
                        <a:srgbClr val="FFAA01"/>
                      </a:gs>
                      <a:gs pos="80000">
                        <a:srgbClr val="FFC000"/>
                      </a:gs>
                      <a:gs pos="100000">
                        <a:srgbClr val="FECE02"/>
                      </a:gs>
                    </a:gsLst>
                    <a:lin ang="10800000" scaled="1"/>
                  </a:gra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03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693499" y="1842464"/>
                    <a:ext cx="1173182" cy="1580742"/>
                  </a:xfrm>
                  <a:custGeom>
                    <a:avLst/>
                    <a:gdLst>
                      <a:gd name="T0" fmla="*/ 1175144 w 1175144"/>
                      <a:gd name="T1" fmla="*/ 0 h 1579860"/>
                      <a:gd name="T2" fmla="*/ 1175144 w 1175144"/>
                      <a:gd name="T3" fmla="*/ 1537692 h 1579860"/>
                      <a:gd name="T4" fmla="*/ 1166766 w 1175144"/>
                      <a:gd name="T5" fmla="*/ 1579860 h 1579860"/>
                      <a:gd name="T6" fmla="*/ 1810 w 1175144"/>
                      <a:gd name="T7" fmla="*/ 412320 h 1579860"/>
                      <a:gd name="T8" fmla="*/ 3076 w 1175144"/>
                      <a:gd name="T9" fmla="*/ 411524 h 1579860"/>
                      <a:gd name="T10" fmla="*/ 0 w 1175144"/>
                      <a:gd name="T11" fmla="*/ 411739 h 1579860"/>
                      <a:gd name="T12" fmla="*/ 0 w 1175144"/>
                      <a:gd name="T13" fmla="*/ 240917 h 1579860"/>
                      <a:gd name="T14" fmla="*/ 296427 w 1175144"/>
                      <a:gd name="T15" fmla="*/ 235893 h 1579860"/>
                      <a:gd name="T16" fmla="*/ 293970 w 1175144"/>
                      <a:gd name="T17" fmla="*/ 240808 h 1579860"/>
                      <a:gd name="T18" fmla="*/ 1175144 w 1175144"/>
                      <a:gd name="T19" fmla="*/ 0 h 1579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5144" h="1579860">
                        <a:moveTo>
                          <a:pt x="1175144" y="0"/>
                        </a:moveTo>
                        <a:lnTo>
                          <a:pt x="1175144" y="1537692"/>
                        </a:lnTo>
                        <a:cubicBezTo>
                          <a:pt x="1169036" y="1564580"/>
                          <a:pt x="1166766" y="1579860"/>
                          <a:pt x="1166766" y="1579860"/>
                        </a:cubicBezTo>
                        <a:cubicBezTo>
                          <a:pt x="153833" y="1452963"/>
                          <a:pt x="1832" y="412468"/>
                          <a:pt x="1810" y="412320"/>
                        </a:cubicBezTo>
                        <a:lnTo>
                          <a:pt x="3076" y="411524"/>
                        </a:lnTo>
                        <a:lnTo>
                          <a:pt x="0" y="411739"/>
                        </a:lnTo>
                        <a:lnTo>
                          <a:pt x="0" y="240917"/>
                        </a:lnTo>
                        <a:lnTo>
                          <a:pt x="296427" y="235893"/>
                        </a:lnTo>
                        <a:lnTo>
                          <a:pt x="293970" y="240808"/>
                        </a:lnTo>
                        <a:cubicBezTo>
                          <a:pt x="605988" y="82024"/>
                          <a:pt x="903139" y="12882"/>
                          <a:pt x="117514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73E01"/>
                      </a:gs>
                      <a:gs pos="27000">
                        <a:srgbClr val="FF7711"/>
                      </a:gs>
                      <a:gs pos="59000">
                        <a:srgbClr val="FFAA01"/>
                      </a:gs>
                      <a:gs pos="80000">
                        <a:srgbClr val="FFC000"/>
                      </a:gs>
                      <a:gs pos="100000">
                        <a:srgbClr val="FECE02"/>
                      </a:gs>
                    </a:gsLst>
                    <a:lin ang="10800000" scaled="1"/>
                  </a:gra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04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704347" y="1090164"/>
                    <a:ext cx="2676944" cy="2157365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73E01"/>
                      </a:gs>
                      <a:gs pos="27000">
                        <a:srgbClr val="FF7711"/>
                      </a:gs>
                      <a:gs pos="59000">
                        <a:srgbClr val="FFAA01"/>
                      </a:gs>
                      <a:gs pos="80000">
                        <a:srgbClr val="FFC000"/>
                      </a:gs>
                      <a:gs pos="100000">
                        <a:srgbClr val="FECE02"/>
                      </a:gs>
                    </a:gsLst>
                    <a:lin ang="0" scaled="1"/>
                  </a:gradFill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61505" name="Freeform 6"/>
                <p:cNvGrpSpPr>
                  <a:grpSpLocks/>
                </p:cNvGrpSpPr>
                <p:nvPr/>
              </p:nvGrpSpPr>
              <p:grpSpPr bwMode="auto">
                <a:xfrm>
                  <a:off x="2883293" y="2554974"/>
                  <a:ext cx="995291" cy="1661097"/>
                  <a:chOff x="5608320" y="3279648"/>
                  <a:chExt cx="883920" cy="1475232"/>
                </a:xfrm>
              </p:grpSpPr>
              <p:pic>
                <p:nvPicPr>
                  <p:cNvPr id="61506" name="Freeform 6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08320" y="3279648"/>
                    <a:ext cx="883920" cy="1475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1507" name="Text Box 69"/>
                  <p:cNvSpPr txBox="1">
                    <a:spLocks noChangeArrowheads="1"/>
                  </p:cNvSpPr>
                  <p:nvPr/>
                </p:nvSpPr>
                <p:spPr bwMode="auto">
                  <a:xfrm rot="-5049357">
                    <a:off x="5164439" y="3427978"/>
                    <a:ext cx="1475925" cy="1186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61508" name="组合 102"/>
              <p:cNvGrpSpPr>
                <a:grpSpLocks/>
              </p:cNvGrpSpPr>
              <p:nvPr/>
            </p:nvGrpSpPr>
            <p:grpSpPr bwMode="auto">
              <a:xfrm>
                <a:off x="9879" y="7020"/>
                <a:ext cx="3062" cy="2865"/>
                <a:chOff x="3689365" y="3761660"/>
                <a:chExt cx="1944914" cy="1819688"/>
              </a:xfrm>
            </p:grpSpPr>
            <p:grpSp>
              <p:nvGrpSpPr>
                <p:cNvPr id="61509" name="组合 103"/>
                <p:cNvGrpSpPr>
                  <a:grpSpLocks/>
                </p:cNvGrpSpPr>
                <p:nvPr/>
              </p:nvGrpSpPr>
              <p:grpSpPr bwMode="auto">
                <a:xfrm rot="-10444409">
                  <a:off x="3689365" y="3761660"/>
                  <a:ext cx="1944914" cy="1819688"/>
                  <a:chOff x="2697982" y="1091189"/>
                  <a:chExt cx="2704090" cy="2529981"/>
                </a:xfrm>
              </p:grpSpPr>
              <p:sp>
                <p:nvSpPr>
                  <p:cNvPr id="61510" name="Freeform 6"/>
                  <p:cNvSpPr>
                    <a:spLocks noChangeArrowheads="1"/>
                  </p:cNvSpPr>
                  <p:nvPr/>
                </p:nvSpPr>
                <p:spPr bwMode="auto">
                  <a:xfrm rot="-496622">
                    <a:off x="2729858" y="1470714"/>
                    <a:ext cx="2676966" cy="2157346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11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3873954" y="1853344"/>
                    <a:ext cx="1506260" cy="1540962"/>
                  </a:xfrm>
                  <a:custGeom>
                    <a:avLst/>
                    <a:gdLst>
                      <a:gd name="T0" fmla="*/ 100156 w 1511129"/>
                      <a:gd name="T1" fmla="*/ 1 h 1540453"/>
                      <a:gd name="T2" fmla="*/ 1155712 w 1511129"/>
                      <a:gd name="T3" fmla="*/ 278485 h 1540453"/>
                      <a:gd name="T4" fmla="*/ 1141001 w 1511129"/>
                      <a:gd name="T5" fmla="*/ 263774 h 1540453"/>
                      <a:gd name="T6" fmla="*/ 1497718 w 1511129"/>
                      <a:gd name="T7" fmla="*/ 329088 h 1540453"/>
                      <a:gd name="T8" fmla="*/ 1497718 w 1511129"/>
                      <a:gd name="T9" fmla="*/ 505189 h 1540453"/>
                      <a:gd name="T10" fmla="*/ 1511129 w 1511129"/>
                      <a:gd name="T11" fmla="*/ 516606 h 1540453"/>
                      <a:gd name="T12" fmla="*/ 0 w 1511129"/>
                      <a:gd name="T13" fmla="*/ 1540453 h 1540453"/>
                      <a:gd name="T14" fmla="*/ 0 w 1511129"/>
                      <a:gd name="T15" fmla="*/ 2761 h 1540453"/>
                      <a:gd name="T16" fmla="*/ 100156 w 1511129"/>
                      <a:gd name="T17" fmla="*/ 1 h 1540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1129" h="1540453">
                        <a:moveTo>
                          <a:pt x="100156" y="1"/>
                        </a:moveTo>
                        <a:cubicBezTo>
                          <a:pt x="539397" y="394"/>
                          <a:pt x="906426" y="142846"/>
                          <a:pt x="1155712" y="278485"/>
                        </a:cubicBezTo>
                        <a:lnTo>
                          <a:pt x="1141001" y="263774"/>
                        </a:lnTo>
                        <a:lnTo>
                          <a:pt x="1497718" y="329088"/>
                        </a:lnTo>
                        <a:lnTo>
                          <a:pt x="1497718" y="505189"/>
                        </a:lnTo>
                        <a:cubicBezTo>
                          <a:pt x="1506593" y="512534"/>
                          <a:pt x="1511120" y="516598"/>
                          <a:pt x="1511129" y="516606"/>
                        </a:cubicBezTo>
                        <a:cubicBezTo>
                          <a:pt x="320808" y="404062"/>
                          <a:pt x="46671" y="1329502"/>
                          <a:pt x="0" y="1540453"/>
                        </a:cubicBezTo>
                        <a:lnTo>
                          <a:pt x="0" y="2761"/>
                        </a:lnTo>
                        <a:cubicBezTo>
                          <a:pt x="33768" y="743"/>
                          <a:pt x="67166" y="-29"/>
                          <a:pt x="100156" y="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119707"/>
                      </a:gs>
                      <a:gs pos="17999">
                        <a:srgbClr val="119707"/>
                      </a:gs>
                      <a:gs pos="67000">
                        <a:srgbClr val="8AD53F"/>
                      </a:gs>
                      <a:gs pos="100000">
                        <a:srgbClr val="BCEB6F"/>
                      </a:gs>
                    </a:gsLst>
                    <a:lin ang="1080000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1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698331" y="1852850"/>
                    <a:ext cx="1173192" cy="1585699"/>
                  </a:xfrm>
                  <a:custGeom>
                    <a:avLst/>
                    <a:gdLst>
                      <a:gd name="T0" fmla="*/ 1175144 w 1175144"/>
                      <a:gd name="T1" fmla="*/ 0 h 1579860"/>
                      <a:gd name="T2" fmla="*/ 1175144 w 1175144"/>
                      <a:gd name="T3" fmla="*/ 1537692 h 1579860"/>
                      <a:gd name="T4" fmla="*/ 1166766 w 1175144"/>
                      <a:gd name="T5" fmla="*/ 1579860 h 1579860"/>
                      <a:gd name="T6" fmla="*/ 1810 w 1175144"/>
                      <a:gd name="T7" fmla="*/ 412320 h 1579860"/>
                      <a:gd name="T8" fmla="*/ 3076 w 1175144"/>
                      <a:gd name="T9" fmla="*/ 411524 h 1579860"/>
                      <a:gd name="T10" fmla="*/ 0 w 1175144"/>
                      <a:gd name="T11" fmla="*/ 411739 h 1579860"/>
                      <a:gd name="T12" fmla="*/ 0 w 1175144"/>
                      <a:gd name="T13" fmla="*/ 240917 h 1579860"/>
                      <a:gd name="T14" fmla="*/ 296427 w 1175144"/>
                      <a:gd name="T15" fmla="*/ 235893 h 1579860"/>
                      <a:gd name="T16" fmla="*/ 293970 w 1175144"/>
                      <a:gd name="T17" fmla="*/ 240808 h 1579860"/>
                      <a:gd name="T18" fmla="*/ 1175144 w 1175144"/>
                      <a:gd name="T19" fmla="*/ 0 h 1579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5144" h="1579860">
                        <a:moveTo>
                          <a:pt x="1175144" y="0"/>
                        </a:moveTo>
                        <a:lnTo>
                          <a:pt x="1175144" y="1537692"/>
                        </a:lnTo>
                        <a:cubicBezTo>
                          <a:pt x="1169036" y="1564580"/>
                          <a:pt x="1166766" y="1579860"/>
                          <a:pt x="1166766" y="1579860"/>
                        </a:cubicBezTo>
                        <a:cubicBezTo>
                          <a:pt x="153833" y="1452963"/>
                          <a:pt x="1832" y="412468"/>
                          <a:pt x="1810" y="412320"/>
                        </a:cubicBezTo>
                        <a:lnTo>
                          <a:pt x="3076" y="411524"/>
                        </a:lnTo>
                        <a:lnTo>
                          <a:pt x="0" y="411739"/>
                        </a:lnTo>
                        <a:lnTo>
                          <a:pt x="0" y="240917"/>
                        </a:lnTo>
                        <a:lnTo>
                          <a:pt x="296427" y="235893"/>
                        </a:lnTo>
                        <a:lnTo>
                          <a:pt x="293970" y="240808"/>
                        </a:lnTo>
                        <a:cubicBezTo>
                          <a:pt x="605988" y="82024"/>
                          <a:pt x="903139" y="12882"/>
                          <a:pt x="117514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119707"/>
                      </a:gs>
                      <a:gs pos="17999">
                        <a:srgbClr val="119707"/>
                      </a:gs>
                      <a:gs pos="67000">
                        <a:srgbClr val="8AD53F"/>
                      </a:gs>
                      <a:gs pos="100000">
                        <a:srgbClr val="BCEB6F"/>
                      </a:gs>
                    </a:gsLst>
                    <a:lin ang="1080000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13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706195" y="1098354"/>
                    <a:ext cx="2676966" cy="2157346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119707"/>
                      </a:gs>
                      <a:gs pos="17999">
                        <a:srgbClr val="119707"/>
                      </a:gs>
                      <a:gs pos="67000">
                        <a:srgbClr val="8AD53F"/>
                      </a:gs>
                      <a:gs pos="100000">
                        <a:srgbClr val="BCEB6F"/>
                      </a:gs>
                    </a:gsLst>
                    <a:lin ang="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61514" name="Freeform 6"/>
                <p:cNvGrpSpPr>
                  <a:grpSpLocks/>
                </p:cNvGrpSpPr>
                <p:nvPr/>
              </p:nvGrpSpPr>
              <p:grpSpPr bwMode="auto">
                <a:xfrm>
                  <a:off x="3885373" y="4119671"/>
                  <a:ext cx="1668057" cy="995233"/>
                  <a:chOff x="6498336" y="4669536"/>
                  <a:chExt cx="1481328" cy="883920"/>
                </a:xfrm>
              </p:grpSpPr>
              <p:pic>
                <p:nvPicPr>
                  <p:cNvPr id="61515" name="Freeform 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98336" y="4669536"/>
                    <a:ext cx="1481328" cy="883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1516" name="Text Box 78"/>
                  <p:cNvSpPr txBox="1">
                    <a:spLocks noChangeArrowheads="1"/>
                  </p:cNvSpPr>
                  <p:nvPr/>
                </p:nvSpPr>
                <p:spPr bwMode="auto">
                  <a:xfrm rot="-10468922">
                    <a:off x="6506047" y="4665565"/>
                    <a:ext cx="1475839" cy="1186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61517" name="组合 109"/>
              <p:cNvGrpSpPr>
                <a:grpSpLocks/>
              </p:cNvGrpSpPr>
              <p:nvPr/>
            </p:nvGrpSpPr>
            <p:grpSpPr bwMode="auto">
              <a:xfrm>
                <a:off x="12014" y="4821"/>
                <a:ext cx="2865" cy="3062"/>
                <a:chOff x="5046418" y="2365294"/>
                <a:chExt cx="1819688" cy="1944914"/>
              </a:xfrm>
            </p:grpSpPr>
            <p:grpSp>
              <p:nvGrpSpPr>
                <p:cNvPr id="61518" name="组合 110"/>
                <p:cNvGrpSpPr>
                  <a:grpSpLocks/>
                </p:cNvGrpSpPr>
                <p:nvPr/>
              </p:nvGrpSpPr>
              <p:grpSpPr bwMode="auto">
                <a:xfrm rot="5755591">
                  <a:off x="4983805" y="2427907"/>
                  <a:ext cx="1944914" cy="1819688"/>
                  <a:chOff x="2697982" y="1091189"/>
                  <a:chExt cx="2704090" cy="2529981"/>
                </a:xfrm>
              </p:grpSpPr>
              <p:sp>
                <p:nvSpPr>
                  <p:cNvPr id="61519" name="Freeform 6"/>
                  <p:cNvSpPr>
                    <a:spLocks noChangeArrowheads="1"/>
                  </p:cNvSpPr>
                  <p:nvPr/>
                </p:nvSpPr>
                <p:spPr bwMode="auto">
                  <a:xfrm rot="-496622">
                    <a:off x="2718596" y="1472186"/>
                    <a:ext cx="2684400" cy="2157365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20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3870104" y="1854176"/>
                    <a:ext cx="1511218" cy="1540975"/>
                  </a:xfrm>
                  <a:custGeom>
                    <a:avLst/>
                    <a:gdLst>
                      <a:gd name="T0" fmla="*/ 100156 w 1511129"/>
                      <a:gd name="T1" fmla="*/ 1 h 1540453"/>
                      <a:gd name="T2" fmla="*/ 1155712 w 1511129"/>
                      <a:gd name="T3" fmla="*/ 278485 h 1540453"/>
                      <a:gd name="T4" fmla="*/ 1141001 w 1511129"/>
                      <a:gd name="T5" fmla="*/ 263774 h 1540453"/>
                      <a:gd name="T6" fmla="*/ 1497718 w 1511129"/>
                      <a:gd name="T7" fmla="*/ 329088 h 1540453"/>
                      <a:gd name="T8" fmla="*/ 1497718 w 1511129"/>
                      <a:gd name="T9" fmla="*/ 505189 h 1540453"/>
                      <a:gd name="T10" fmla="*/ 1511129 w 1511129"/>
                      <a:gd name="T11" fmla="*/ 516606 h 1540453"/>
                      <a:gd name="T12" fmla="*/ 0 w 1511129"/>
                      <a:gd name="T13" fmla="*/ 1540453 h 1540453"/>
                      <a:gd name="T14" fmla="*/ 0 w 1511129"/>
                      <a:gd name="T15" fmla="*/ 2761 h 1540453"/>
                      <a:gd name="T16" fmla="*/ 100156 w 1511129"/>
                      <a:gd name="T17" fmla="*/ 1 h 1540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1129" h="1540453">
                        <a:moveTo>
                          <a:pt x="100156" y="1"/>
                        </a:moveTo>
                        <a:cubicBezTo>
                          <a:pt x="539397" y="394"/>
                          <a:pt x="906426" y="142846"/>
                          <a:pt x="1155712" y="278485"/>
                        </a:cubicBezTo>
                        <a:lnTo>
                          <a:pt x="1141001" y="263774"/>
                        </a:lnTo>
                        <a:lnTo>
                          <a:pt x="1497718" y="329088"/>
                        </a:lnTo>
                        <a:lnTo>
                          <a:pt x="1497718" y="505189"/>
                        </a:lnTo>
                        <a:cubicBezTo>
                          <a:pt x="1506593" y="512534"/>
                          <a:pt x="1511120" y="516598"/>
                          <a:pt x="1511129" y="516606"/>
                        </a:cubicBezTo>
                        <a:cubicBezTo>
                          <a:pt x="320808" y="404062"/>
                          <a:pt x="46671" y="1329502"/>
                          <a:pt x="0" y="1540453"/>
                        </a:cubicBezTo>
                        <a:lnTo>
                          <a:pt x="0" y="2761"/>
                        </a:lnTo>
                        <a:cubicBezTo>
                          <a:pt x="33768" y="743"/>
                          <a:pt x="67166" y="-29"/>
                          <a:pt x="100156" y="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A96"/>
                      </a:gs>
                      <a:gs pos="17000">
                        <a:srgbClr val="006A96"/>
                      </a:gs>
                      <a:gs pos="56000">
                        <a:srgbClr val="009AD9"/>
                      </a:gs>
                      <a:gs pos="100000">
                        <a:srgbClr val="00B8FF"/>
                      </a:gs>
                    </a:gsLst>
                    <a:lin ang="1080000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21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692022" y="1856426"/>
                    <a:ext cx="1178153" cy="1580742"/>
                  </a:xfrm>
                  <a:custGeom>
                    <a:avLst/>
                    <a:gdLst>
                      <a:gd name="T0" fmla="*/ 1175144 w 1175144"/>
                      <a:gd name="T1" fmla="*/ 0 h 1579860"/>
                      <a:gd name="T2" fmla="*/ 1175144 w 1175144"/>
                      <a:gd name="T3" fmla="*/ 1537692 h 1579860"/>
                      <a:gd name="T4" fmla="*/ 1166766 w 1175144"/>
                      <a:gd name="T5" fmla="*/ 1579860 h 1579860"/>
                      <a:gd name="T6" fmla="*/ 1810 w 1175144"/>
                      <a:gd name="T7" fmla="*/ 412320 h 1579860"/>
                      <a:gd name="T8" fmla="*/ 3076 w 1175144"/>
                      <a:gd name="T9" fmla="*/ 411524 h 1579860"/>
                      <a:gd name="T10" fmla="*/ 0 w 1175144"/>
                      <a:gd name="T11" fmla="*/ 411739 h 1579860"/>
                      <a:gd name="T12" fmla="*/ 0 w 1175144"/>
                      <a:gd name="T13" fmla="*/ 240917 h 1579860"/>
                      <a:gd name="T14" fmla="*/ 296427 w 1175144"/>
                      <a:gd name="T15" fmla="*/ 235893 h 1579860"/>
                      <a:gd name="T16" fmla="*/ 293970 w 1175144"/>
                      <a:gd name="T17" fmla="*/ 240808 h 1579860"/>
                      <a:gd name="T18" fmla="*/ 1175144 w 1175144"/>
                      <a:gd name="T19" fmla="*/ 0 h 1579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5144" h="1579860">
                        <a:moveTo>
                          <a:pt x="1175144" y="0"/>
                        </a:moveTo>
                        <a:lnTo>
                          <a:pt x="1175144" y="1537692"/>
                        </a:lnTo>
                        <a:cubicBezTo>
                          <a:pt x="1169036" y="1564580"/>
                          <a:pt x="1166766" y="1579860"/>
                          <a:pt x="1166766" y="1579860"/>
                        </a:cubicBezTo>
                        <a:cubicBezTo>
                          <a:pt x="153833" y="1452963"/>
                          <a:pt x="1832" y="412468"/>
                          <a:pt x="1810" y="412320"/>
                        </a:cubicBezTo>
                        <a:lnTo>
                          <a:pt x="3076" y="411524"/>
                        </a:lnTo>
                        <a:lnTo>
                          <a:pt x="0" y="411739"/>
                        </a:lnTo>
                        <a:lnTo>
                          <a:pt x="0" y="240917"/>
                        </a:lnTo>
                        <a:lnTo>
                          <a:pt x="296427" y="235893"/>
                        </a:lnTo>
                        <a:lnTo>
                          <a:pt x="293970" y="240808"/>
                        </a:lnTo>
                        <a:cubicBezTo>
                          <a:pt x="605988" y="82024"/>
                          <a:pt x="903139" y="12882"/>
                          <a:pt x="117514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A96"/>
                      </a:gs>
                      <a:gs pos="17000">
                        <a:srgbClr val="006A96"/>
                      </a:gs>
                      <a:gs pos="56000">
                        <a:srgbClr val="009AD9"/>
                      </a:gs>
                      <a:gs pos="100000">
                        <a:srgbClr val="00B8FF"/>
                      </a:gs>
                    </a:gsLst>
                    <a:lin ang="1080000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522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699878" y="1099309"/>
                    <a:ext cx="2684400" cy="2157365"/>
                  </a:xfrm>
                  <a:custGeom>
                    <a:avLst/>
                    <a:gdLst>
                      <a:gd name="T0" fmla="*/ 0 w 106"/>
                      <a:gd name="T1" fmla="*/ 39 h 85"/>
                      <a:gd name="T2" fmla="*/ 46 w 106"/>
                      <a:gd name="T3" fmla="*/ 85 h 85"/>
                      <a:gd name="T4" fmla="*/ 106 w 106"/>
                      <a:gd name="T5" fmla="*/ 43 h 85"/>
                      <a:gd name="T6" fmla="*/ 0 w 106"/>
                      <a:gd name="T7" fmla="*/ 3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5">
                        <a:moveTo>
                          <a:pt x="0" y="39"/>
                        </a:moveTo>
                        <a:cubicBezTo>
                          <a:pt x="0" y="39"/>
                          <a:pt x="6" y="80"/>
                          <a:pt x="46" y="85"/>
                        </a:cubicBezTo>
                        <a:cubicBezTo>
                          <a:pt x="46" y="85"/>
                          <a:pt x="53" y="38"/>
                          <a:pt x="106" y="43"/>
                        </a:cubicBezTo>
                        <a:cubicBezTo>
                          <a:pt x="106" y="43"/>
                          <a:pt x="58" y="0"/>
                          <a:pt x="0" y="3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6A96"/>
                      </a:gs>
                      <a:gs pos="17000">
                        <a:srgbClr val="006A96"/>
                      </a:gs>
                      <a:gs pos="56000">
                        <a:srgbClr val="009AD9"/>
                      </a:gs>
                      <a:gs pos="100000">
                        <a:srgbClr val="00B8FF"/>
                      </a:gs>
                    </a:gsLst>
                    <a:lin ang="0" scaled="1"/>
                  </a:gradFill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61523" name="Freeform 6"/>
                <p:cNvGrpSpPr>
                  <a:grpSpLocks/>
                </p:cNvGrpSpPr>
                <p:nvPr/>
              </p:nvGrpSpPr>
              <p:grpSpPr bwMode="auto">
                <a:xfrm>
                  <a:off x="5389615" y="2472711"/>
                  <a:ext cx="995291" cy="1661097"/>
                  <a:chOff x="7833360" y="3206496"/>
                  <a:chExt cx="883920" cy="1475232"/>
                </a:xfrm>
              </p:grpSpPr>
              <p:pic>
                <p:nvPicPr>
                  <p:cNvPr id="61524" name="Freeform 6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33360" y="3206496"/>
                    <a:ext cx="883920" cy="1475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1525" name="Text Box 87"/>
                  <p:cNvSpPr txBox="1">
                    <a:spLocks noChangeArrowheads="1"/>
                  </p:cNvSpPr>
                  <p:nvPr/>
                </p:nvSpPr>
                <p:spPr bwMode="auto">
                  <a:xfrm rot="5766299">
                    <a:off x="7683628" y="3348787"/>
                    <a:ext cx="1475925" cy="1186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 defTabSz="6858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117" name="TextBox 147"/>
              <p:cNvSpPr txBox="1">
                <a:spLocks noChangeArrowheads="1"/>
              </p:cNvSpPr>
              <p:nvPr/>
            </p:nvSpPr>
            <p:spPr bwMode="auto">
              <a:xfrm>
                <a:off x="10311" y="5503"/>
                <a:ext cx="2102" cy="19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 fontAlgn="ctr">
                  <a:buClr>
                    <a:srgbClr val="FF0000"/>
                  </a:buClr>
                  <a:buSzPct val="70000"/>
                  <a:defRPr/>
                </a:pPr>
                <a:r>
                  <a:rPr kumimoji="1" lang="zh-CN" altLang="en-US" sz="1600" b="1" noProof="1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cs typeface="+mn-ea"/>
                  </a:rPr>
                  <a:t>培养学生就业竞争力和发展潜力</a:t>
                </a:r>
                <a:endParaRPr kumimoji="1" lang="zh-CN" altLang="en-US" sz="16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527" name="文本框 117"/>
              <p:cNvSpPr txBox="1">
                <a:spLocks noChangeArrowheads="1"/>
              </p:cNvSpPr>
              <p:nvPr/>
            </p:nvSpPr>
            <p:spPr bwMode="auto">
              <a:xfrm>
                <a:off x="10319" y="3659"/>
                <a:ext cx="1140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/>
                  <a:t>专业建设</a:t>
                </a:r>
              </a:p>
            </p:txBody>
          </p:sp>
          <p:sp>
            <p:nvSpPr>
              <p:cNvPr id="61528" name="文本框 118"/>
              <p:cNvSpPr txBox="1">
                <a:spLocks noChangeArrowheads="1"/>
              </p:cNvSpPr>
              <p:nvPr/>
            </p:nvSpPr>
            <p:spPr bwMode="auto">
              <a:xfrm>
                <a:off x="12988" y="5356"/>
                <a:ext cx="1142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/>
                  <a:t>课程建设</a:t>
                </a:r>
              </a:p>
            </p:txBody>
          </p:sp>
          <p:sp>
            <p:nvSpPr>
              <p:cNvPr id="61529" name="文本框 119"/>
              <p:cNvSpPr txBox="1">
                <a:spLocks noChangeArrowheads="1"/>
              </p:cNvSpPr>
              <p:nvPr/>
            </p:nvSpPr>
            <p:spPr bwMode="auto">
              <a:xfrm>
                <a:off x="11358" y="8002"/>
                <a:ext cx="1140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/>
                  <a:t>学生发展</a:t>
                </a:r>
              </a:p>
            </p:txBody>
          </p:sp>
          <p:sp>
            <p:nvSpPr>
              <p:cNvPr id="61530" name="文本框 120"/>
              <p:cNvSpPr txBox="1">
                <a:spLocks noChangeArrowheads="1"/>
              </p:cNvSpPr>
              <p:nvPr/>
            </p:nvSpPr>
            <p:spPr bwMode="auto">
              <a:xfrm>
                <a:off x="8555" y="6098"/>
                <a:ext cx="1140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/>
                  <a:t>教师发展</a:t>
                </a:r>
              </a:p>
            </p:txBody>
          </p:sp>
        </p:grpSp>
      </p:grpSp>
      <p:sp>
        <p:nvSpPr>
          <p:cNvPr id="61531" name="文本框 17"/>
          <p:cNvSpPr txBox="1">
            <a:spLocks noChangeArrowheads="1"/>
          </p:cNvSpPr>
          <p:nvPr/>
        </p:nvSpPr>
        <p:spPr bwMode="auto">
          <a:xfrm>
            <a:off x="1119983" y="1643064"/>
            <a:ext cx="3311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00000"/>
                </a:solidFill>
              </a:rPr>
              <a:t>保障</a:t>
            </a:r>
            <a:r>
              <a:rPr lang="zh-CN" altLang="en-US" sz="2000" b="1"/>
              <a:t>每个专业、每门课程、每位教师、每位学生的发展。</a:t>
            </a:r>
          </a:p>
        </p:txBody>
      </p:sp>
    </p:spTree>
    <p:extLst>
      <p:ext uri="{BB962C8B-B14F-4D97-AF65-F5344CB8AC3E}">
        <p14:creationId xmlns:p14="http://schemas.microsoft.com/office/powerpoint/2010/main" val="29768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7" y="1382714"/>
            <a:ext cx="8088312" cy="5164137"/>
          </a:xfrm>
          <a:prstGeom prst="rect">
            <a:avLst/>
          </a:prstGeom>
          <a:noFill/>
          <a:ln w="5715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5.完善保障措施，形成保障链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39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5.完善保障措施，形成保障链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63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7" y="1433514"/>
            <a:ext cx="8151812" cy="5176837"/>
          </a:xfrm>
          <a:prstGeom prst="rect">
            <a:avLst/>
          </a:prstGeom>
          <a:noFill/>
          <a:ln w="5715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0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5.完善保障措施，形成保障链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3" y="1655764"/>
            <a:ext cx="9634537" cy="4624387"/>
          </a:xfrm>
          <a:prstGeom prst="rect">
            <a:avLst/>
          </a:prstGeom>
          <a:noFill/>
          <a:ln w="5715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内容占位符 2"/>
          <p:cNvSpPr>
            <a:spLocks noGrp="1" noChangeArrowheads="1"/>
          </p:cNvSpPr>
          <p:nvPr>
            <p:ph idx="1"/>
          </p:nvPr>
        </p:nvSpPr>
        <p:spPr>
          <a:xfrm>
            <a:off x="683420" y="1287464"/>
            <a:ext cx="11185525" cy="30956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9287"/>
              </a:buClr>
              <a:buNone/>
            </a:pPr>
            <a:r>
              <a:rPr lang="zh-CN" altLang="en-US" smtClean="0"/>
              <a:t>    </a:t>
            </a:r>
            <a:r>
              <a:rPr lang="zh-CN" altLang="en-US" sz="2400"/>
              <a:t>总结学院绩效考核导向的质量管理工作，建立符合诊改理念要求的质量管理机制。通过考核性诊断引导各部门有效建立并运行质量保证体系，开展以实时数据为主要依据的自我考核，重点在于发现问题、剖析成因、改进创新。完善奖惩机制，将考核结果与部门和个人奖惩措施挂钩，形成质量保证体系运行的动力机制。</a:t>
            </a:r>
            <a:endParaRPr lang="en-US" altLang="zh-CN" sz="2400"/>
          </a:p>
        </p:txBody>
      </p:sp>
      <p:sp>
        <p:nvSpPr>
          <p:cNvPr id="65538" name="文本框 4"/>
          <p:cNvSpPr txBox="1">
            <a:spLocks noChangeArrowheads="1"/>
          </p:cNvSpPr>
          <p:nvPr/>
        </p:nvSpPr>
        <p:spPr bwMode="auto">
          <a:xfrm>
            <a:off x="1669258" y="584201"/>
            <a:ext cx="663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6. 建立常态化的内部质量保证体系诊改机制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8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文本框 3"/>
          <p:cNvSpPr txBox="1">
            <a:spLocks noChangeArrowheads="1"/>
          </p:cNvSpPr>
          <p:nvPr/>
        </p:nvSpPr>
        <p:spPr bwMode="auto">
          <a:xfrm>
            <a:off x="1669258" y="584201"/>
            <a:ext cx="663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6. 建立常态化的内部质量保证体系诊改机制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300" name="内容占位符 2"/>
          <p:cNvSpPr/>
          <p:nvPr/>
        </p:nvSpPr>
        <p:spPr bwMode="auto">
          <a:xfrm>
            <a:off x="919957" y="1628775"/>
            <a:ext cx="10058400" cy="4197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Aft>
                <a:spcPts val="1800"/>
              </a:spcAft>
              <a:buClr>
                <a:srgbClr val="009287"/>
              </a:buClr>
              <a:buSzPct val="100000"/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cs typeface="+mn-ea"/>
              </a:rPr>
              <a:t>          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在认真研究、充分论证的基础上，制定符合诊改理念要求的</a:t>
            </a:r>
            <a:r>
              <a:rPr lang="en-US" altLang="zh-CN" sz="2400" b="1" noProof="1">
                <a:latin typeface="微软雅黑" panose="020B0503020204020204" pitchFamily="34" charset="-122"/>
                <a:cs typeface="+mn-ea"/>
              </a:rPr>
              <a:t>2017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年度绩效考核办法，重点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关注各部门质量保证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体系的建设与运行情况，找准</a:t>
            </a:r>
            <a:r>
              <a:rPr lang="zh-CN" altLang="en-US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</a:rPr>
              <a:t>关键指标（</a:t>
            </a:r>
            <a:r>
              <a:rPr lang="en-US" altLang="zh-CN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</a:rPr>
              <a:t>KPI</a:t>
            </a:r>
            <a:r>
              <a:rPr lang="zh-CN" altLang="en-US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</a:rPr>
              <a:t>）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，促进自我诊断与改进机制的建设。 </a:t>
            </a:r>
            <a:endParaRPr lang="zh-CN" altLang="en-US" sz="2400" b="1" noProof="1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0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77"/>
  <p:tag name="KSO_WM_TAG_VERSION" val="1.0"/>
  <p:tag name="KSO_WM_SLIDE_ID" val="custom160577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7_9*i*25"/>
  <p:tag name="KSO_WM_TEMPLATE_CATEGORY" val="custom"/>
  <p:tag name="KSO_WM_TEMPLATE_INDEX" val="160577"/>
  <p:tag name="KSO_WM_UNIT_INDEX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23"/>
  <p:tag name="KSO_WM_UNIT_ID" val="custom160577_9*l_i*1_23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a"/>
  <p:tag name="KSO_WM_UNIT_INDEX" val="1_4_1"/>
  <p:tag name="KSO_WM_UNIT_ID" val="custom160577_9*l_h_a*1_4_1"/>
  <p:tag name="KSO_WM_UNIT_LAYERLEVEL" val="1_1_1"/>
  <p:tag name="KSO_WM_UNIT_VALUE" val="4"/>
  <p:tag name="KSO_WM_UNIT_HIGHLIGHT" val="0"/>
  <p:tag name="KSO_WM_UNIT_COMPATIBLE" val="0"/>
  <p:tag name="KSO_WM_UNIT_CLEAR" val="0"/>
  <p:tag name="KSO_WM_DIAGRAM_GROUP_CODE" val="l1-1"/>
  <p:tag name="KSO_WM_UNIT_PRESET_TEXT" val="论文总结"/>
  <p:tag name="KSO_WM_UNIT_TEXT_FILL_FORE_SCHEMECOLOR_INDEX" val="8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1"/>
  <p:tag name="KSO_WM_UNIT_ID" val="custom160577_9*l_i*1_11"/>
  <p:tag name="KSO_WM_UNIT_LAYERLEVEL" val="1_1"/>
  <p:tag name="KSO_WM_DIAGRAM_GROUP_CODE" val="l1-1"/>
  <p:tag name="KSO_WM_UNIT_TEXT_FILL_FORE_SCHEMECOLOR_INDEX" val="8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9"/>
  <p:tag name="KSO_WM_UNIT_ID" val="custom160577_9*l_i*1_19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20"/>
  <p:tag name="KSO_WM_UNIT_ID" val="custom160577_9*l_i*1_20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7"/>
  <p:tag name="KSO_WM_UNIT_ID" val="custom160577_9*l_i*1_7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7_9*i*20"/>
  <p:tag name="KSO_WM_TEMPLATE_CATEGORY" val="custom"/>
  <p:tag name="KSO_WM_TEMPLATE_INDEX" val="160577"/>
  <p:tag name="KSO_WM_UNIT_INDEX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24"/>
  <p:tag name="KSO_WM_UNIT_ID" val="custom160577_9*l_i*1_24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f"/>
  <p:tag name="KSO_WM_UNIT_INDEX" val="1_3_1"/>
  <p:tag name="KSO_WM_UNIT_ID" val="custom160577_9*l_h_f*1_3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"/>
  <p:tag name="KSO_WM_UNIT_ID" val="custom160577_9*l_i*1_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a"/>
  <p:tag name="KSO_WM_UNIT_INDEX" val="1_3_1"/>
  <p:tag name="KSO_WM_UNIT_ID" val="custom160577_9*l_h_a*1_3_1"/>
  <p:tag name="KSO_WM_UNIT_LAYERLEVEL" val="1_1_1"/>
  <p:tag name="KSO_WM_UNIT_VALUE" val="4"/>
  <p:tag name="KSO_WM_UNIT_HIGHLIGHT" val="0"/>
  <p:tag name="KSO_WM_UNIT_COMPATIBLE" val="0"/>
  <p:tag name="KSO_WM_UNIT_CLEAR" val="0"/>
  <p:tag name="KSO_WM_DIAGRAM_GROUP_CODE" val="l1-1"/>
  <p:tag name="KSO_WM_UNIT_PRESET_TEXT" val="研究方法"/>
  <p:tag name="KSO_WM_UNIT_TEXT_FILL_FORE_SCHEMECOLOR_INDEX" val="7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8"/>
  <p:tag name="KSO_WM_UNIT_ID" val="custom160577_9*l_i*1_8"/>
  <p:tag name="KSO_WM_UNIT_LAYERLEVEL" val="1_1"/>
  <p:tag name="KSO_WM_DIAGRAM_GROUP_CODE" val="l1-1"/>
  <p:tag name="KSO_WM_UNIT_TEXT_FILL_FORE_SCHEMECOLOR_INDEX" val="7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7"/>
  <p:tag name="KSO_WM_UNIT_ID" val="custom160577_9*l_i*1_17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8"/>
  <p:tag name="KSO_WM_UNIT_ID" val="custom160577_9*l_i*1_18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7_9*i*15"/>
  <p:tag name="KSO_WM_TEMPLATE_CATEGORY" val="custom"/>
  <p:tag name="KSO_WM_TEMPLATE_INDEX" val="160577"/>
  <p:tag name="KSO_WM_UNIT_INDEX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22"/>
  <p:tag name="KSO_WM_UNIT_ID" val="custom160577_9*l_i*1_22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f"/>
  <p:tag name="KSO_WM_UNIT_INDEX" val="1_2_1"/>
  <p:tag name="KSO_WM_UNIT_ID" val="custom160577_9*l_h_f*1_2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a"/>
  <p:tag name="KSO_WM_UNIT_INDEX" val="1_2_1"/>
  <p:tag name="KSO_WM_UNIT_ID" val="custom160577_9*l_h_a*1_2_1"/>
  <p:tag name="KSO_WM_UNIT_LAYERLEVEL" val="1_1_1"/>
  <p:tag name="KSO_WM_UNIT_VALUE" val="4"/>
  <p:tag name="KSO_WM_UNIT_HIGHLIGHT" val="0"/>
  <p:tag name="KSO_WM_UNIT_COMPATIBLE" val="0"/>
  <p:tag name="KSO_WM_UNIT_CLEAR" val="0"/>
  <p:tag name="KSO_WM_DIAGRAM_GROUP_CODE" val="l1-1"/>
  <p:tag name="KSO_WM_UNIT_PRESET_TEXT" val="论文综述"/>
  <p:tag name="KSO_WM_UNIT_TEXT_FILL_FORE_SCHEMECOLOR_INDEX" val="6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5"/>
  <p:tag name="KSO_WM_UNIT_ID" val="custom160577_9*l_i*1_5"/>
  <p:tag name="KSO_WM_UNIT_LAYERLEVEL" val="1_1"/>
  <p:tag name="KSO_WM_DIAGRAM_GROUP_CODE" val="l1-1"/>
  <p:tag name="KSO_WM_UNIT_TEXT_FILL_FORE_SCHEMECOLOR_INDEX" val="6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5"/>
  <p:tag name="KSO_WM_UNIT_ID" val="custom160577_9*l_i*1_15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3"/>
  <p:tag name="KSO_WM_UNIT_ID" val="custom160577_9*l_i*1_3"/>
  <p:tag name="KSO_WM_UNIT_LAYERLEVEL" val="1_1"/>
  <p:tag name="KSO_WM_DIAGRAM_GROUP_CODE" val="l1-1"/>
  <p:tag name="KSO_WM_UNIT_LINE_FORE_SCHEMECOLOR_INDEX" val="16"/>
  <p:tag name="KSO_WM_UNIT_LINE_FILL_TYPE" val="2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6"/>
  <p:tag name="KSO_WM_UNIT_ID" val="custom160577_9*l_i*1_16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7_9*i*10"/>
  <p:tag name="KSO_WM_TEMPLATE_CATEGORY" val="custom"/>
  <p:tag name="KSO_WM_TEMPLATE_INDEX" val="160577"/>
  <p:tag name="KSO_WM_UNIT_INDEX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21"/>
  <p:tag name="KSO_WM_UNIT_ID" val="custom160577_9*l_i*1_2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a"/>
  <p:tag name="KSO_WM_UNIT_INDEX" val="1_1_1"/>
  <p:tag name="KSO_WM_UNIT_ID" val="custom160577_9*l_h_a*1_1_1"/>
  <p:tag name="KSO_WM_UNIT_LAYERLEVEL" val="1_1_1"/>
  <p:tag name="KSO_WM_UNIT_VALUE" val="4"/>
  <p:tag name="KSO_WM_UNIT_HIGHLIGHT" val="0"/>
  <p:tag name="KSO_WM_UNIT_COMPATIBLE" val="0"/>
  <p:tag name="KSO_WM_UNIT_CLEAR" val="0"/>
  <p:tag name="KSO_WM_DIAGRAM_GROUP_CODE" val="l1-1"/>
  <p:tag name="KSO_WM_UNIT_PRESET_TEXT" val="选题背景"/>
  <p:tag name="KSO_WM_UNIT_TEXT_FILL_FORE_SCHEMECOLOR_INDEX" val="5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f"/>
  <p:tag name="KSO_WM_UNIT_INDEX" val="1_1_1"/>
  <p:tag name="KSO_WM_UNIT_ID" val="custom160577_9*l_h_f*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2"/>
  <p:tag name="KSO_WM_UNIT_ID" val="custom160577_9*l_i*1_2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3"/>
  <p:tag name="KSO_WM_UNIT_ID" val="custom160577_9*l_i*1_13"/>
  <p:tag name="KSO_WM_UNIT_LAYERLEVEL" val="1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4"/>
  <p:tag name="KSO_WM_UNIT_ID" val="custom160577_9*l_i*1_1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4"/>
  <p:tag name="KSO_WM_UNIT_ID" val="custom160577_9*l_i*1_4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6"/>
  <p:tag name="KSO_WM_UNIT_ID" val="custom160577_9*l_i*1_6"/>
  <p:tag name="KSO_WM_UNIT_LAYERLEVEL" val="1_1"/>
  <p:tag name="KSO_WM_DIAGRAM_GROUP_CODE" val="l1-1"/>
  <p:tag name="KSO_WM_UNIT_LINE_FORE_SCHEMECOLOR_INDEX" val="16"/>
  <p:tag name="KSO_WM_UNIT_LINE_FILL_TYPE" val="2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9"/>
  <p:tag name="KSO_WM_UNIT_ID" val="custom160577_9*l_i*1_9"/>
  <p:tag name="KSO_WM_UNIT_LAYERLEVEL" val="1_1"/>
  <p:tag name="KSO_WM_DIAGRAM_GROUP_CODE" val="l1-1"/>
  <p:tag name="KSO_WM_UNIT_LINE_FORE_SCHEMECOLOR_INDEX" val="16"/>
  <p:tag name="KSO_WM_UNIT_LINE_FILL_TYPE" val="2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2"/>
  <p:tag name="KSO_WM_UNIT_ID" val="custom160577_9*l_i*1_12"/>
  <p:tag name="KSO_WM_UNIT_LAYERLEVEL" val="1_1"/>
  <p:tag name="KSO_WM_DIAGRAM_GROUP_CODE" val="l1-1"/>
  <p:tag name="KSO_WM_UNIT_LINE_FORE_SCHEMECOLOR_INDEX" val="16"/>
  <p:tag name="KSO_WM_UNIT_LINE_FILL_TYPE" val="2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i"/>
  <p:tag name="KSO_WM_UNIT_INDEX" val="1_10"/>
  <p:tag name="KSO_WM_UNIT_ID" val="custom160577_9*l_i*1_10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7"/>
  <p:tag name="KSO_WM_UNIT_TYPE" val="l_h_f"/>
  <p:tag name="KSO_WM_UNIT_INDEX" val="1_4_1"/>
  <p:tag name="KSO_WM_UNIT_ID" val="custom160577_9*l_h_f*1_4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宽屏</PresentationFormat>
  <Paragraphs>487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Gulim</vt:lpstr>
      <vt:lpstr>黑体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Verdana</vt:lpstr>
      <vt:lpstr>Wingdings</vt:lpstr>
      <vt:lpstr>方正兰亭中黑_GBK</vt:lpstr>
      <vt:lpstr>Office 主题</vt:lpstr>
      <vt:lpstr>Microsoft Excel 97-2003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xiejianxin</dc:creator>
  <cp:lastModifiedBy>xiejianxin</cp:lastModifiedBy>
  <cp:revision>1</cp:revision>
  <dcterms:created xsi:type="dcterms:W3CDTF">2017-06-21T09:09:35Z</dcterms:created>
  <dcterms:modified xsi:type="dcterms:W3CDTF">2017-06-21T09:09:43Z</dcterms:modified>
</cp:coreProperties>
</file>